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2" r:id="rId3"/>
    <p:sldId id="257" r:id="rId4"/>
    <p:sldId id="263" r:id="rId5"/>
    <p:sldId id="264" r:id="rId6"/>
    <p:sldId id="304" r:id="rId7"/>
    <p:sldId id="305" r:id="rId8"/>
    <p:sldId id="306" r:id="rId9"/>
    <p:sldId id="310" r:id="rId10"/>
    <p:sldId id="313" r:id="rId11"/>
    <p:sldId id="314" r:id="rId12"/>
    <p:sldId id="317" r:id="rId13"/>
    <p:sldId id="321" r:id="rId14"/>
    <p:sldId id="322" r:id="rId15"/>
    <p:sldId id="323" r:id="rId16"/>
    <p:sldId id="324" r:id="rId17"/>
    <p:sldId id="325" r:id="rId18"/>
    <p:sldId id="326" r:id="rId19"/>
    <p:sldId id="327" r:id="rId20"/>
    <p:sldId id="328" r:id="rId21"/>
    <p:sldId id="329" r:id="rId22"/>
    <p:sldId id="330" r:id="rId23"/>
    <p:sldId id="332" r:id="rId24"/>
    <p:sldId id="333" r:id="rId25"/>
    <p:sldId id="335" r:id="rId26"/>
    <p:sldId id="336" r:id="rId27"/>
    <p:sldId id="360" r:id="rId28"/>
    <p:sldId id="266" r:id="rId29"/>
    <p:sldId id="268" r:id="rId30"/>
    <p:sldId id="269" r:id="rId31"/>
    <p:sldId id="273" r:id="rId32"/>
    <p:sldId id="274" r:id="rId33"/>
    <p:sldId id="288" r:id="rId34"/>
    <p:sldId id="290" r:id="rId35"/>
    <p:sldId id="291" r:id="rId36"/>
    <p:sldId id="292" r:id="rId37"/>
    <p:sldId id="293" r:id="rId38"/>
    <p:sldId id="297" r:id="rId39"/>
    <p:sldId id="299" r:id="rId40"/>
    <p:sldId id="300" r:id="rId41"/>
    <p:sldId id="278" r:id="rId42"/>
    <p:sldId id="361" r:id="rId43"/>
    <p:sldId id="279" r:id="rId44"/>
    <p:sldId id="280" r:id="rId45"/>
    <p:sldId id="281" r:id="rId46"/>
    <p:sldId id="282" r:id="rId47"/>
    <p:sldId id="283" r:id="rId48"/>
    <p:sldId id="287" r:id="rId49"/>
    <p:sldId id="359"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12/26/2022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2613025"/>
          </a:xfrm>
        </p:spPr>
        <p:txBody>
          <a:bodyPr>
            <a:noAutofit/>
          </a:bodyPr>
          <a:lstStyle/>
          <a:p>
            <a:pPr algn="ct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Corporate accounting</a:t>
            </a:r>
            <a:b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br>
            <a:r>
              <a:rPr lang="en-US" sz="8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t>
            </a:r>
            <a:r>
              <a:rPr lang="en-US" sz="44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onotype Corsiva" pitchFamily="66" charset="0"/>
              </a:rPr>
              <a:t>K. </a:t>
            </a:r>
            <a:r>
              <a:rPr lang="en-US" sz="4400"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onotype Corsiva" pitchFamily="66" charset="0"/>
              </a:rPr>
              <a:t>manjula</a:t>
            </a:r>
            <a:r>
              <a:rPr lang="en-US" sz="44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onotype Corsiva" pitchFamily="66" charset="0"/>
              </a:rPr>
              <a:t> </a:t>
            </a:r>
            <a:r>
              <a:rPr lang="en-US" sz="4400"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onotype Corsiva" pitchFamily="66" charset="0"/>
              </a:rPr>
              <a:t>vani</a:t>
            </a:r>
            <a:endParaRPr lang="en-US" sz="72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normAutofit fontScale="55000" lnSpcReduction="20000"/>
          </a:bodyPr>
          <a:lstStyle/>
          <a:p>
            <a:pPr>
              <a:lnSpc>
                <a:spcPct val="120000"/>
              </a:lnSpc>
              <a:buNone/>
            </a:pPr>
            <a:r>
              <a:rPr lang="en-US" sz="4400" dirty="0" smtClean="0">
                <a:solidFill>
                  <a:schemeClr val="accent3">
                    <a:lumMod val="50000"/>
                  </a:schemeClr>
                </a:solidFill>
                <a:latin typeface="Algerian" pitchFamily="82" charset="0"/>
              </a:rPr>
              <a:t>Issue of shares at premium</a:t>
            </a:r>
          </a:p>
          <a:p>
            <a:pPr>
              <a:lnSpc>
                <a:spcPct val="120000"/>
              </a:lnSpc>
              <a:buNone/>
            </a:pPr>
            <a:r>
              <a:rPr lang="en-US" sz="3200" dirty="0" smtClean="0">
                <a:latin typeface="Bahnschrift" pitchFamily="34" charset="0"/>
              </a:rPr>
              <a:t>If a company issues its shares at a price more than its face value, the shares</a:t>
            </a:r>
          </a:p>
          <a:p>
            <a:pPr>
              <a:lnSpc>
                <a:spcPct val="120000"/>
              </a:lnSpc>
              <a:buNone/>
            </a:pPr>
            <a:r>
              <a:rPr lang="en-US" sz="3200" dirty="0" smtClean="0">
                <a:latin typeface="Bahnschrift" pitchFamily="34" charset="0"/>
              </a:rPr>
              <a:t>are said to have been issued at Premium. The difference between the issue</a:t>
            </a:r>
          </a:p>
          <a:p>
            <a:pPr>
              <a:lnSpc>
                <a:spcPct val="120000"/>
              </a:lnSpc>
              <a:buNone/>
            </a:pPr>
            <a:r>
              <a:rPr lang="en-US" sz="3200" dirty="0" smtClean="0">
                <a:latin typeface="Bahnschrift" pitchFamily="34" charset="0"/>
              </a:rPr>
              <a:t>price and face value or nominal value is called ‘Premium’. If a share of</a:t>
            </a:r>
          </a:p>
          <a:p>
            <a:pPr>
              <a:lnSpc>
                <a:spcPct val="120000"/>
              </a:lnSpc>
              <a:buNone/>
            </a:pPr>
            <a:r>
              <a:rPr lang="en-US" sz="3200" dirty="0" smtClean="0">
                <a:latin typeface="Bahnschrift" pitchFamily="34" charset="0"/>
              </a:rPr>
              <a:t>Rs 10 is issued at Rs 12, it is said to have been issued at a premium of</a:t>
            </a:r>
          </a:p>
          <a:p>
            <a:pPr>
              <a:lnSpc>
                <a:spcPct val="120000"/>
              </a:lnSpc>
              <a:buNone/>
            </a:pPr>
            <a:r>
              <a:rPr lang="en-US" sz="3200" dirty="0" smtClean="0">
                <a:latin typeface="Bahnschrift" pitchFamily="34" charset="0"/>
              </a:rPr>
              <a:t>Rs 2 per share. The money received as premium is transferred to Securities</a:t>
            </a:r>
          </a:p>
          <a:p>
            <a:pPr>
              <a:lnSpc>
                <a:spcPct val="120000"/>
              </a:lnSpc>
              <a:buNone/>
            </a:pPr>
            <a:r>
              <a:rPr lang="en-US" sz="3200" dirty="0" smtClean="0">
                <a:latin typeface="Bahnschrift" pitchFamily="34" charset="0"/>
              </a:rPr>
              <a:t>Premium  A/c. The Companies Act has laid down certain restrictions on the utilization of  the amount of premium.</a:t>
            </a:r>
          </a:p>
          <a:p>
            <a:pPr>
              <a:lnSpc>
                <a:spcPct val="120000"/>
              </a:lnSpc>
              <a:buNone/>
            </a:pPr>
            <a:r>
              <a:rPr lang="en-US" sz="3200" dirty="0" smtClean="0">
                <a:latin typeface="Bahnschrift" pitchFamily="34" charset="0"/>
              </a:rPr>
              <a:t> </a:t>
            </a:r>
          </a:p>
          <a:p>
            <a:pPr>
              <a:lnSpc>
                <a:spcPct val="120000"/>
              </a:lnSpc>
              <a:buNone/>
            </a:pPr>
            <a:r>
              <a:rPr lang="en-US" sz="3200" dirty="0" smtClean="0">
                <a:solidFill>
                  <a:schemeClr val="accent3">
                    <a:lumMod val="50000"/>
                  </a:schemeClr>
                </a:solidFill>
                <a:latin typeface="Bahnschrift" pitchFamily="34" charset="0"/>
              </a:rPr>
              <a:t>According to Section 78 of this Act, the amount of premium can be</a:t>
            </a:r>
          </a:p>
          <a:p>
            <a:pPr>
              <a:lnSpc>
                <a:spcPct val="120000"/>
              </a:lnSpc>
              <a:buNone/>
            </a:pPr>
            <a:r>
              <a:rPr lang="en-US" sz="3200" dirty="0" smtClean="0">
                <a:solidFill>
                  <a:schemeClr val="accent3">
                    <a:lumMod val="50000"/>
                  </a:schemeClr>
                </a:solidFill>
                <a:latin typeface="Bahnschrift" pitchFamily="34" charset="0"/>
              </a:rPr>
              <a:t>utilized for :</a:t>
            </a:r>
          </a:p>
          <a:p>
            <a:pPr>
              <a:lnSpc>
                <a:spcPct val="120000"/>
              </a:lnSpc>
              <a:buNone/>
            </a:pPr>
            <a:endParaRPr lang="en-US" sz="3200" dirty="0" smtClean="0">
              <a:latin typeface="Bahnschrift" pitchFamily="34" charset="0"/>
            </a:endParaRPr>
          </a:p>
          <a:p>
            <a:pPr>
              <a:lnSpc>
                <a:spcPct val="120000"/>
              </a:lnSpc>
              <a:buNone/>
            </a:pPr>
            <a:r>
              <a:rPr lang="en-US" sz="3200" dirty="0" smtClean="0">
                <a:latin typeface="Bahnschrift" pitchFamily="34" charset="0"/>
              </a:rPr>
              <a:t>(</a:t>
            </a:r>
            <a:r>
              <a:rPr lang="en-US" sz="3200" dirty="0" err="1" smtClean="0">
                <a:latin typeface="Bahnschrift" pitchFamily="34" charset="0"/>
              </a:rPr>
              <a:t>i</a:t>
            </a:r>
            <a:r>
              <a:rPr lang="en-US" sz="3200" dirty="0" smtClean="0">
                <a:latin typeface="Bahnschrift" pitchFamily="34" charset="0"/>
              </a:rPr>
              <a:t>) Issuing fully-paid bonus shares;</a:t>
            </a:r>
          </a:p>
          <a:p>
            <a:pPr>
              <a:lnSpc>
                <a:spcPct val="120000"/>
              </a:lnSpc>
              <a:buNone/>
            </a:pPr>
            <a:r>
              <a:rPr lang="en-US" sz="3200" dirty="0" smtClean="0">
                <a:latin typeface="Bahnschrift" pitchFamily="34" charset="0"/>
              </a:rPr>
              <a:t>(ii) Writing off preliminary expenses, discount on issue of shares,</a:t>
            </a:r>
          </a:p>
          <a:p>
            <a:pPr>
              <a:lnSpc>
                <a:spcPct val="120000"/>
              </a:lnSpc>
              <a:buNone/>
            </a:pPr>
            <a:r>
              <a:rPr lang="en-US" sz="3200" dirty="0" smtClean="0">
                <a:latin typeface="Bahnschrift" pitchFamily="34" charset="0"/>
              </a:rPr>
              <a:t>underwriting commission or expenses on issue;</a:t>
            </a:r>
          </a:p>
          <a:p>
            <a:pPr>
              <a:lnSpc>
                <a:spcPct val="120000"/>
              </a:lnSpc>
              <a:buNone/>
            </a:pPr>
            <a:r>
              <a:rPr lang="en-US" sz="3200" dirty="0" smtClean="0">
                <a:latin typeface="Bahnschrift" pitchFamily="34" charset="0"/>
              </a:rPr>
              <a:t>(iii) Paying premium on redemption of Preference shares or Debentures.</a:t>
            </a:r>
          </a:p>
          <a:p>
            <a:pPr>
              <a:lnSpc>
                <a:spcPct val="120000"/>
              </a:lnSpc>
              <a:buNone/>
            </a:pPr>
            <a:r>
              <a:rPr lang="en-US" sz="3200" dirty="0" smtClean="0">
                <a:latin typeface="Bahnschrift" pitchFamily="34" charset="0"/>
              </a:rPr>
              <a:t>(iv) For purchase of its own shares.</a:t>
            </a:r>
          </a:p>
          <a:p>
            <a:pPr>
              <a:lnSpc>
                <a:spcPct val="120000"/>
              </a:lnSpc>
              <a:buNone/>
            </a:pPr>
            <a:endParaRPr lang="en-US" dirty="0" smtClean="0"/>
          </a:p>
          <a:p>
            <a:pPr>
              <a:lnSpc>
                <a:spcPct val="120000"/>
              </a:lnSpc>
              <a:buNone/>
            </a:pPr>
            <a:endParaRPr lang="en-US" dirty="0" smtClean="0"/>
          </a:p>
          <a:p>
            <a:pPr>
              <a:lnSpc>
                <a:spcPct val="120000"/>
              </a:lnSpc>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6096000"/>
          </a:xfrm>
        </p:spPr>
        <p:txBody>
          <a:bodyPr>
            <a:normAutofit fontScale="55000" lnSpcReduction="20000"/>
          </a:bodyPr>
          <a:lstStyle/>
          <a:p>
            <a:pPr>
              <a:buNone/>
            </a:pPr>
            <a:r>
              <a:rPr lang="en-US" sz="3200" dirty="0" smtClean="0">
                <a:solidFill>
                  <a:schemeClr val="accent4">
                    <a:lumMod val="50000"/>
                  </a:schemeClr>
                </a:solidFill>
                <a:latin typeface="Algerian" pitchFamily="82" charset="0"/>
              </a:rPr>
              <a:t>Accounting Treatment of premium on Issue of Share</a:t>
            </a:r>
            <a:r>
              <a:rPr lang="en-US" sz="3200" dirty="0" smtClean="0">
                <a:latin typeface="Algerian" pitchFamily="82" charset="0"/>
              </a:rPr>
              <a:t>s</a:t>
            </a:r>
          </a:p>
          <a:p>
            <a:pPr>
              <a:buNone/>
            </a:pPr>
            <a:endParaRPr lang="en-US" sz="3200" dirty="0" smtClean="0">
              <a:latin typeface="Algerian" pitchFamily="82" charset="0"/>
            </a:endParaRPr>
          </a:p>
          <a:p>
            <a:pPr>
              <a:buNone/>
            </a:pPr>
            <a:r>
              <a:rPr lang="en-US" sz="3200" dirty="0" smtClean="0">
                <a:latin typeface="Bahnschrift" pitchFamily="34" charset="0"/>
              </a:rPr>
              <a:t>Following is the accounting treatment of Premium on issue of shares :</a:t>
            </a:r>
          </a:p>
          <a:p>
            <a:pPr>
              <a:buNone/>
            </a:pPr>
            <a:r>
              <a:rPr lang="en-US" sz="3200" dirty="0" smtClean="0">
                <a:latin typeface="Bahnschrift" pitchFamily="34" charset="0"/>
              </a:rPr>
              <a:t>(a) Securities premium collected with share Application money :</a:t>
            </a:r>
          </a:p>
          <a:p>
            <a:pPr>
              <a:buNone/>
            </a:pPr>
            <a:r>
              <a:rPr lang="en-US" sz="3200" dirty="0" smtClean="0">
                <a:latin typeface="Bahnschrift" pitchFamily="34" charset="0"/>
              </a:rPr>
              <a:t>If the Securities premium is collected on application and the company has taken decision about the allotment of shares, the following journal entry is made :</a:t>
            </a:r>
          </a:p>
          <a:p>
            <a:pPr>
              <a:buNone/>
            </a:pPr>
            <a:endParaRPr lang="en-US" sz="3200" dirty="0" smtClean="0">
              <a:latin typeface="Bahnschrift" pitchFamily="34" charset="0"/>
            </a:endParaRPr>
          </a:p>
          <a:p>
            <a:pPr>
              <a:buNone/>
            </a:pPr>
            <a:r>
              <a:rPr lang="en-US" sz="3200" dirty="0" smtClean="0">
                <a:latin typeface="Bahnschrift" pitchFamily="34" charset="0"/>
              </a:rPr>
              <a:t>Share Application A/c. Dr</a:t>
            </a:r>
          </a:p>
          <a:p>
            <a:pPr>
              <a:buNone/>
            </a:pPr>
            <a:r>
              <a:rPr lang="en-US" sz="3200" dirty="0" smtClean="0">
                <a:latin typeface="Bahnschrift" pitchFamily="34" charset="0"/>
              </a:rPr>
              <a:t>   To Securities Premium A/c</a:t>
            </a:r>
          </a:p>
          <a:p>
            <a:pPr>
              <a:buNone/>
            </a:pPr>
            <a:r>
              <a:rPr lang="en-US" sz="3200" dirty="0" smtClean="0">
                <a:latin typeface="Bahnschrift" pitchFamily="34" charset="0"/>
              </a:rPr>
              <a:t>   (The amount of Securities premium received on application of the allotted shares is transferred to Securities Premium A/c)</a:t>
            </a:r>
          </a:p>
          <a:p>
            <a:pPr>
              <a:buNone/>
            </a:pPr>
            <a:endParaRPr lang="en-US" sz="3200" dirty="0" smtClean="0">
              <a:latin typeface="Bahnschrift" pitchFamily="34" charset="0"/>
            </a:endParaRPr>
          </a:p>
          <a:p>
            <a:pPr>
              <a:buNone/>
            </a:pPr>
            <a:r>
              <a:rPr lang="en-US" sz="3200" dirty="0" smtClean="0">
                <a:latin typeface="Bahnschrift" pitchFamily="34" charset="0"/>
              </a:rPr>
              <a:t>(b) Premium collected with Allotment money or Calls.</a:t>
            </a:r>
          </a:p>
          <a:p>
            <a:pPr>
              <a:buNone/>
            </a:pPr>
            <a:r>
              <a:rPr lang="en-US" sz="3200" dirty="0" smtClean="0">
                <a:latin typeface="Bahnschrift" pitchFamily="34" charset="0"/>
              </a:rPr>
              <a:t>If the company decides to demand the premium with share Allotment or and share call money, the journal entry made is:</a:t>
            </a:r>
          </a:p>
          <a:p>
            <a:pPr>
              <a:buNone/>
            </a:pPr>
            <a:endParaRPr lang="en-US" sz="3200" dirty="0" smtClean="0">
              <a:latin typeface="Bahnschrift" pitchFamily="34" charset="0"/>
            </a:endParaRPr>
          </a:p>
          <a:p>
            <a:pPr>
              <a:buNone/>
            </a:pPr>
            <a:r>
              <a:rPr lang="en-US" sz="3200" dirty="0" smtClean="0">
                <a:latin typeface="Bahnschrift" pitchFamily="34" charset="0"/>
              </a:rPr>
              <a:t>Share Allotment A/c Dr</a:t>
            </a:r>
          </a:p>
          <a:p>
            <a:pPr>
              <a:buNone/>
            </a:pPr>
            <a:r>
              <a:rPr lang="en-US" sz="3200" dirty="0" smtClean="0">
                <a:latin typeface="Bahnschrift" pitchFamily="34" charset="0"/>
              </a:rPr>
              <a:t>Or/and</a:t>
            </a:r>
          </a:p>
          <a:p>
            <a:pPr>
              <a:buNone/>
            </a:pPr>
            <a:r>
              <a:rPr lang="en-US" sz="3200" dirty="0" smtClean="0">
                <a:latin typeface="Bahnschrift" pitchFamily="34" charset="0"/>
              </a:rPr>
              <a:t>Share Call A/c Dr</a:t>
            </a:r>
          </a:p>
          <a:p>
            <a:pPr>
              <a:buNone/>
            </a:pPr>
            <a:r>
              <a:rPr lang="en-US" sz="3200" dirty="0" smtClean="0">
                <a:latin typeface="Bahnschrift" pitchFamily="34" charset="0"/>
              </a:rPr>
              <a:t>   To Securities Premium A/c</a:t>
            </a:r>
          </a:p>
          <a:p>
            <a:pPr>
              <a:buNone/>
            </a:pPr>
            <a:r>
              <a:rPr lang="en-US" sz="3200" dirty="0" smtClean="0">
                <a:latin typeface="Bahnschrift" pitchFamily="34" charset="0"/>
              </a:rPr>
              <a:t> (Adjustment of share premium due on……shares @Rs…….per share.)</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55000" lnSpcReduction="20000"/>
          </a:bodyPr>
          <a:lstStyle/>
          <a:p>
            <a:pPr algn="just">
              <a:buNone/>
            </a:pPr>
            <a:r>
              <a:rPr lang="en-US" sz="4400" dirty="0" smtClean="0">
                <a:solidFill>
                  <a:schemeClr val="accent3">
                    <a:lumMod val="50000"/>
                  </a:schemeClr>
                </a:solidFill>
                <a:latin typeface="Algerian" pitchFamily="82" charset="0"/>
              </a:rPr>
              <a:t>ISSUE OF SHARES AT DISCOUNT</a:t>
            </a:r>
          </a:p>
          <a:p>
            <a:pPr algn="just">
              <a:buNone/>
            </a:pPr>
            <a:r>
              <a:rPr lang="en-US" sz="3200" dirty="0" smtClean="0">
                <a:latin typeface="Bahnschrift" pitchFamily="34" charset="0"/>
              </a:rPr>
              <a:t>When the issue price of share is less than the face value, shares are said</a:t>
            </a:r>
          </a:p>
          <a:p>
            <a:pPr algn="just">
              <a:buNone/>
            </a:pPr>
            <a:r>
              <a:rPr lang="en-US" sz="3200" dirty="0" smtClean="0">
                <a:latin typeface="Bahnschrift" pitchFamily="34" charset="0"/>
              </a:rPr>
              <a:t>to have been issued at discount. For example if a company issues its shares</a:t>
            </a:r>
          </a:p>
          <a:p>
            <a:pPr algn="just">
              <a:buNone/>
            </a:pPr>
            <a:r>
              <a:rPr lang="en-US" sz="3200" dirty="0" smtClean="0">
                <a:latin typeface="Bahnschrift" pitchFamily="34" charset="0"/>
              </a:rPr>
              <a:t>of Rs 100 each at Rs. 90 each, the shares are said to be issued at discount.</a:t>
            </a:r>
          </a:p>
          <a:p>
            <a:pPr algn="just">
              <a:buNone/>
            </a:pPr>
            <a:r>
              <a:rPr lang="en-US" sz="3200" dirty="0" smtClean="0">
                <a:latin typeface="Bahnschrift" pitchFamily="34" charset="0"/>
              </a:rPr>
              <a:t>The amount of discount is Rs 10 per share (i.e. Rs 100 – Rs 90). Discount</a:t>
            </a:r>
          </a:p>
          <a:p>
            <a:pPr algn="just">
              <a:buNone/>
            </a:pPr>
            <a:r>
              <a:rPr lang="en-US" sz="3200" dirty="0" smtClean="0">
                <a:latin typeface="Bahnschrift" pitchFamily="34" charset="0"/>
              </a:rPr>
              <a:t>on shares is a loss to the company.</a:t>
            </a:r>
          </a:p>
          <a:p>
            <a:pPr algn="just">
              <a:buNone/>
            </a:pPr>
            <a:endParaRPr lang="en-US" sz="3200" dirty="0" smtClean="0">
              <a:latin typeface="Bahnschrift" pitchFamily="34" charset="0"/>
            </a:endParaRPr>
          </a:p>
          <a:p>
            <a:pPr algn="just">
              <a:buNone/>
            </a:pPr>
            <a:r>
              <a:rPr lang="en-US" sz="3200" dirty="0" smtClean="0">
                <a:latin typeface="Bahnschrift" pitchFamily="34" charset="0"/>
              </a:rPr>
              <a:t>Section 79 of Companies Act 1956 has laid down certain conditions subject</a:t>
            </a:r>
          </a:p>
          <a:p>
            <a:pPr algn="just">
              <a:buNone/>
            </a:pPr>
            <a:r>
              <a:rPr lang="en-US" sz="3200" dirty="0" smtClean="0">
                <a:latin typeface="Bahnschrift" pitchFamily="34" charset="0"/>
              </a:rPr>
              <a:t>to which a company can issue its shares at a discount. These conditions are</a:t>
            </a:r>
          </a:p>
          <a:p>
            <a:pPr algn="just">
              <a:buNone/>
            </a:pPr>
            <a:r>
              <a:rPr lang="en-US" sz="3200" dirty="0" smtClean="0">
                <a:latin typeface="Bahnschrift" pitchFamily="34" charset="0"/>
              </a:rPr>
              <a:t>as follows :</a:t>
            </a:r>
          </a:p>
          <a:p>
            <a:pPr algn="just">
              <a:buNone/>
            </a:pPr>
            <a:endParaRPr lang="en-US" sz="3200" dirty="0" smtClean="0">
              <a:latin typeface="Bahnschrift" pitchFamily="34" charset="0"/>
            </a:endParaRPr>
          </a:p>
          <a:p>
            <a:pPr algn="just">
              <a:buNone/>
            </a:pPr>
            <a:r>
              <a:rPr lang="en-US" sz="3200" dirty="0" smtClean="0">
                <a:latin typeface="Bahnschrift" pitchFamily="34" charset="0"/>
              </a:rPr>
              <a:t>(</a:t>
            </a:r>
            <a:r>
              <a:rPr lang="en-US" sz="3200" dirty="0" err="1" smtClean="0">
                <a:latin typeface="Bahnschrift" pitchFamily="34" charset="0"/>
              </a:rPr>
              <a:t>i</a:t>
            </a:r>
            <a:r>
              <a:rPr lang="en-US" sz="3200" dirty="0" smtClean="0">
                <a:latin typeface="Bahnschrift" pitchFamily="34" charset="0"/>
              </a:rPr>
              <a:t>) At least one year must have elapsed from the date of commencement</a:t>
            </a:r>
          </a:p>
          <a:p>
            <a:pPr algn="just">
              <a:buNone/>
            </a:pPr>
            <a:r>
              <a:rPr lang="en-US" sz="3200" dirty="0" smtClean="0">
                <a:latin typeface="Bahnschrift" pitchFamily="34" charset="0"/>
              </a:rPr>
              <a:t>of business;</a:t>
            </a:r>
          </a:p>
          <a:p>
            <a:pPr algn="just">
              <a:buNone/>
            </a:pPr>
            <a:r>
              <a:rPr lang="en-US" sz="3200" dirty="0" smtClean="0">
                <a:latin typeface="Bahnschrift" pitchFamily="34" charset="0"/>
              </a:rPr>
              <a:t>(ii) Such shares are of the same class as had already been issued;</a:t>
            </a:r>
          </a:p>
          <a:p>
            <a:pPr algn="just">
              <a:buNone/>
            </a:pPr>
            <a:r>
              <a:rPr lang="en-US" sz="3200" dirty="0" smtClean="0">
                <a:latin typeface="Bahnschrift" pitchFamily="34" charset="0"/>
              </a:rPr>
              <a:t>(iii) The company has sanctioned such issue by passing a resolution in</a:t>
            </a:r>
          </a:p>
          <a:p>
            <a:pPr algn="just">
              <a:buNone/>
            </a:pPr>
            <a:r>
              <a:rPr lang="en-US" sz="3200" dirty="0" smtClean="0">
                <a:latin typeface="Bahnschrift" pitchFamily="34" charset="0"/>
              </a:rPr>
              <a:t>its General meeting and the approval of the court is obtained.</a:t>
            </a:r>
          </a:p>
          <a:p>
            <a:pPr algn="just">
              <a:buNone/>
            </a:pPr>
            <a:r>
              <a:rPr lang="en-US" sz="3200" dirty="0" smtClean="0">
                <a:latin typeface="Bahnschrift" pitchFamily="34" charset="0"/>
              </a:rPr>
              <a:t>(iv) Discount should not be more than 10% of the face value of the</a:t>
            </a:r>
          </a:p>
          <a:p>
            <a:pPr algn="just">
              <a:buNone/>
            </a:pPr>
            <a:r>
              <a:rPr lang="en-US" sz="3200" dirty="0" smtClean="0">
                <a:latin typeface="Bahnschrift" pitchFamily="34" charset="0"/>
              </a:rPr>
              <a:t>share and if the company wants to give discount more than 10%,</a:t>
            </a:r>
          </a:p>
          <a:p>
            <a:pPr algn="just">
              <a:buNone/>
            </a:pPr>
            <a:r>
              <a:rPr lang="en-US" sz="3200" dirty="0" smtClean="0">
                <a:latin typeface="Bahnschrift" pitchFamily="34" charset="0"/>
              </a:rPr>
              <a:t>it will have to obtain the sanction of the Central Government</a:t>
            </a:r>
            <a:r>
              <a:rPr lang="en-US" dirty="0" smtClean="0">
                <a:latin typeface="Calibri" pitchFamily="34" charset="0"/>
              </a:rPr>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rmAutofit fontScale="85000" lnSpcReduction="20000"/>
          </a:bodyPr>
          <a:lstStyle/>
          <a:p>
            <a:pPr fontAlgn="auto">
              <a:spcBef>
                <a:spcPts val="0"/>
              </a:spcBef>
              <a:spcAft>
                <a:spcPts val="0"/>
              </a:spcAft>
              <a:buNone/>
              <a:defRPr/>
            </a:pPr>
            <a:r>
              <a:rPr lang="en-US" sz="3800" dirty="0" smtClean="0">
                <a:solidFill>
                  <a:schemeClr val="accent3">
                    <a:lumMod val="50000"/>
                  </a:schemeClr>
                </a:solidFill>
                <a:latin typeface="Algerian" pitchFamily="82" charset="0"/>
              </a:rPr>
              <a:t> FULL, UNDER AND OVER SUBSCRIPTION</a:t>
            </a:r>
          </a:p>
          <a:p>
            <a:pPr fontAlgn="auto">
              <a:spcBef>
                <a:spcPts val="0"/>
              </a:spcBef>
              <a:spcAft>
                <a:spcPts val="0"/>
              </a:spcAft>
              <a:buNone/>
              <a:defRPr/>
            </a:pPr>
            <a:r>
              <a:rPr lang="en-US" sz="2300" dirty="0" smtClean="0">
                <a:latin typeface="Bahnschrift" pitchFamily="34" charset="0"/>
                <a:cs typeface="Arial" pitchFamily="34" charset="0"/>
              </a:rPr>
              <a:t>A company decides to issue number of shares to raise capital. It invites public to buy these shares. Now there may be three situations </a:t>
            </a:r>
            <a:r>
              <a:rPr lang="en-US" sz="2300" dirty="0" smtClean="0">
                <a:latin typeface="Bahnschrift" pitchFamily="34" charset="0"/>
                <a:cs typeface="Arial" pitchFamily="34" charset="0"/>
              </a:rPr>
              <a:t>:</a:t>
            </a:r>
          </a:p>
          <a:p>
            <a:pPr fontAlgn="auto">
              <a:spcBef>
                <a:spcPts val="0"/>
              </a:spcBef>
              <a:spcAft>
                <a:spcPts val="0"/>
              </a:spcAft>
              <a:buNone/>
              <a:defRPr/>
            </a:pPr>
            <a:endParaRPr lang="en-US" sz="2300" dirty="0" smtClean="0">
              <a:latin typeface="Bahnschrift" pitchFamily="34" charset="0"/>
              <a:cs typeface="Arial" pitchFamily="34" charset="0"/>
            </a:endParaRPr>
          </a:p>
          <a:p>
            <a:pPr fontAlgn="auto">
              <a:spcBef>
                <a:spcPts val="0"/>
              </a:spcBef>
              <a:spcAft>
                <a:spcPts val="0"/>
              </a:spcAft>
              <a:buNone/>
              <a:defRPr/>
            </a:pPr>
            <a:r>
              <a:rPr lang="en-US" sz="2300" dirty="0" smtClean="0">
                <a:solidFill>
                  <a:srgbClr val="C00000"/>
                </a:solidFill>
                <a:latin typeface="Bahnschrift" pitchFamily="34" charset="0"/>
                <a:cs typeface="Arial" pitchFamily="34" charset="0"/>
              </a:rPr>
              <a:t>1.</a:t>
            </a:r>
            <a:r>
              <a:rPr lang="en-US" sz="2300" dirty="0" smtClean="0">
                <a:solidFill>
                  <a:srgbClr val="C00000"/>
                </a:solidFill>
                <a:latin typeface="Bahnschrift" pitchFamily="34" charset="0"/>
              </a:rPr>
              <a:t>Full Subscription</a:t>
            </a:r>
          </a:p>
          <a:p>
            <a:pPr marL="514350" indent="-514350">
              <a:spcBef>
                <a:spcPts val="0"/>
              </a:spcBef>
              <a:buNone/>
              <a:defRPr/>
            </a:pPr>
            <a:endParaRPr lang="en-US" sz="2300" dirty="0" smtClean="0">
              <a:latin typeface="Bahnschrift" pitchFamily="34" charset="0"/>
            </a:endParaRPr>
          </a:p>
          <a:p>
            <a:pPr fontAlgn="auto">
              <a:spcBef>
                <a:spcPts val="0"/>
              </a:spcBef>
              <a:spcAft>
                <a:spcPts val="0"/>
              </a:spcAft>
              <a:buNone/>
              <a:defRPr/>
            </a:pPr>
            <a:r>
              <a:rPr lang="en-US" sz="2300" dirty="0" smtClean="0">
                <a:latin typeface="Bahnschrift" pitchFamily="34" charset="0"/>
                <a:cs typeface="Arial" pitchFamily="34" charset="0"/>
              </a:rPr>
              <a:t>Company may receive applications equal to the number of shares company has offered to people. It is called full subscription. In case of full subscription the journal entries will be made as follows :</a:t>
            </a:r>
          </a:p>
          <a:p>
            <a:pPr fontAlgn="auto">
              <a:spcBef>
                <a:spcPts val="0"/>
              </a:spcBef>
              <a:spcAft>
                <a:spcPts val="0"/>
              </a:spcAft>
              <a:buNone/>
              <a:defRPr/>
            </a:pPr>
            <a:endParaRPr lang="en-US" sz="2300" dirty="0" smtClean="0">
              <a:latin typeface="Bahnschrift" pitchFamily="34" charset="0"/>
              <a:cs typeface="Arial" pitchFamily="34" charset="0"/>
            </a:endParaRPr>
          </a:p>
          <a:p>
            <a:pPr fontAlgn="auto">
              <a:spcBef>
                <a:spcPts val="0"/>
              </a:spcBef>
              <a:spcAft>
                <a:spcPts val="0"/>
              </a:spcAft>
              <a:buNone/>
              <a:defRPr/>
            </a:pPr>
            <a:r>
              <a:rPr lang="en-US" sz="2300" dirty="0" smtClean="0">
                <a:latin typeface="Bahnschrift" pitchFamily="34" charset="0"/>
                <a:cs typeface="Arial" pitchFamily="34" charset="0"/>
              </a:rPr>
              <a:t>(a) On receipt of application money</a:t>
            </a:r>
          </a:p>
          <a:p>
            <a:pPr fontAlgn="auto">
              <a:spcBef>
                <a:spcPts val="0"/>
              </a:spcBef>
              <a:spcAft>
                <a:spcPts val="0"/>
              </a:spcAft>
              <a:buNone/>
              <a:defRPr/>
            </a:pPr>
            <a:r>
              <a:rPr lang="en-US" sz="2300" dirty="0" smtClean="0">
                <a:latin typeface="Bahnschrift" pitchFamily="34" charset="0"/>
                <a:cs typeface="Arial" pitchFamily="34" charset="0"/>
              </a:rPr>
              <a:t>    Bank A/c Dr</a:t>
            </a:r>
          </a:p>
          <a:p>
            <a:pPr fontAlgn="auto">
              <a:spcBef>
                <a:spcPts val="0"/>
              </a:spcBef>
              <a:spcAft>
                <a:spcPts val="0"/>
              </a:spcAft>
              <a:buNone/>
              <a:defRPr/>
            </a:pPr>
            <a:r>
              <a:rPr lang="en-US" sz="2300" dirty="0" smtClean="0">
                <a:latin typeface="Bahnschrift" pitchFamily="34" charset="0"/>
                <a:cs typeface="Arial" pitchFamily="34" charset="0"/>
              </a:rPr>
              <a:t>       To Share Application A/c</a:t>
            </a:r>
          </a:p>
          <a:p>
            <a:pPr fontAlgn="auto">
              <a:spcBef>
                <a:spcPts val="0"/>
              </a:spcBef>
              <a:spcAft>
                <a:spcPts val="0"/>
              </a:spcAft>
              <a:buNone/>
              <a:defRPr/>
            </a:pPr>
            <a:r>
              <a:rPr lang="en-US" sz="2300" dirty="0" smtClean="0">
                <a:latin typeface="Bahnschrift" pitchFamily="34" charset="0"/>
                <a:cs typeface="Arial" pitchFamily="34" charset="0"/>
              </a:rPr>
              <a:t>(Application money received for ......... shares)</a:t>
            </a:r>
          </a:p>
          <a:p>
            <a:pPr fontAlgn="auto">
              <a:spcBef>
                <a:spcPts val="0"/>
              </a:spcBef>
              <a:spcAft>
                <a:spcPts val="0"/>
              </a:spcAft>
              <a:buNone/>
              <a:defRPr/>
            </a:pPr>
            <a:endParaRPr lang="en-US" sz="2300" dirty="0" smtClean="0">
              <a:latin typeface="Bahnschrift" pitchFamily="34" charset="0"/>
              <a:cs typeface="Arial" pitchFamily="34" charset="0"/>
            </a:endParaRPr>
          </a:p>
          <a:p>
            <a:pPr fontAlgn="auto">
              <a:spcBef>
                <a:spcPts val="0"/>
              </a:spcBef>
              <a:spcAft>
                <a:spcPts val="0"/>
              </a:spcAft>
              <a:buNone/>
              <a:defRPr/>
            </a:pPr>
            <a:r>
              <a:rPr lang="en-US" sz="2300" dirty="0" smtClean="0">
                <a:latin typeface="Bahnschrift" pitchFamily="34" charset="0"/>
                <a:cs typeface="Arial" pitchFamily="34" charset="0"/>
              </a:rPr>
              <a:t>(b) On allotment of shares </a:t>
            </a:r>
          </a:p>
          <a:p>
            <a:pPr fontAlgn="auto">
              <a:spcBef>
                <a:spcPts val="0"/>
              </a:spcBef>
              <a:spcAft>
                <a:spcPts val="0"/>
              </a:spcAft>
              <a:buNone/>
              <a:defRPr/>
            </a:pPr>
            <a:r>
              <a:rPr lang="en-US" sz="2300" dirty="0" smtClean="0">
                <a:latin typeface="Bahnschrift" pitchFamily="34" charset="0"/>
                <a:cs typeface="Arial" pitchFamily="34" charset="0"/>
              </a:rPr>
              <a:t>Share Application A/c Dr</a:t>
            </a:r>
          </a:p>
          <a:p>
            <a:pPr fontAlgn="auto">
              <a:spcBef>
                <a:spcPts val="0"/>
              </a:spcBef>
              <a:spcAft>
                <a:spcPts val="0"/>
              </a:spcAft>
              <a:buNone/>
              <a:defRPr/>
            </a:pPr>
            <a:r>
              <a:rPr lang="en-US" sz="2300" dirty="0" smtClean="0">
                <a:latin typeface="Bahnschrift" pitchFamily="34" charset="0"/>
                <a:cs typeface="Arial" pitchFamily="34" charset="0"/>
              </a:rPr>
              <a:t>    To Share Capital A/c</a:t>
            </a:r>
          </a:p>
          <a:p>
            <a:pPr fontAlgn="auto">
              <a:spcBef>
                <a:spcPts val="0"/>
              </a:spcBef>
              <a:spcAft>
                <a:spcPts val="0"/>
              </a:spcAft>
              <a:buNone/>
              <a:defRPr/>
            </a:pPr>
            <a:r>
              <a:rPr lang="en-US" sz="2300" dirty="0" smtClean="0">
                <a:latin typeface="Bahnschrift" pitchFamily="34" charset="0"/>
                <a:cs typeface="Arial" pitchFamily="34" charset="0"/>
              </a:rPr>
              <a:t>(Application money of shares transferred to capital A/c on their allotment)</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410200"/>
          </a:xfrm>
        </p:spPr>
        <p:txBody>
          <a:bodyPr>
            <a:normAutofit fontScale="40000" lnSpcReduction="20000"/>
          </a:bodyPr>
          <a:lstStyle/>
          <a:p>
            <a:pPr>
              <a:buNone/>
            </a:pPr>
            <a:r>
              <a:rPr lang="en-US" sz="4200" dirty="0" smtClean="0">
                <a:latin typeface="Bahnschrift" pitchFamily="34" charset="0"/>
              </a:rPr>
              <a:t>II. The company does not receive application  equal to the number of shares</a:t>
            </a:r>
          </a:p>
          <a:p>
            <a:pPr>
              <a:buNone/>
            </a:pPr>
            <a:r>
              <a:rPr lang="en-US" sz="4200" dirty="0" smtClean="0">
                <a:latin typeface="Bahnschrift" pitchFamily="34" charset="0"/>
              </a:rPr>
              <a:t>    offered for subscription, there may be two situations :</a:t>
            </a:r>
          </a:p>
          <a:p>
            <a:pPr>
              <a:buNone/>
            </a:pPr>
            <a:endParaRPr lang="en-US" sz="4200" dirty="0" smtClean="0">
              <a:latin typeface="Bahnschrift" pitchFamily="34" charset="0"/>
            </a:endParaRPr>
          </a:p>
          <a:p>
            <a:pPr>
              <a:buNone/>
            </a:pPr>
            <a:r>
              <a:rPr lang="en-US" sz="4200" dirty="0" smtClean="0">
                <a:latin typeface="Bahnschrift" pitchFamily="34" charset="0"/>
              </a:rPr>
              <a:t>(</a:t>
            </a:r>
            <a:r>
              <a:rPr lang="en-US" sz="4200" dirty="0" err="1" smtClean="0">
                <a:latin typeface="Bahnschrift" pitchFamily="34" charset="0"/>
              </a:rPr>
              <a:t>i</a:t>
            </a:r>
            <a:r>
              <a:rPr lang="en-US" sz="4200" dirty="0" smtClean="0">
                <a:latin typeface="Bahnschrift" pitchFamily="34" charset="0"/>
              </a:rPr>
              <a:t>) under subscription</a:t>
            </a:r>
          </a:p>
          <a:p>
            <a:pPr>
              <a:buNone/>
            </a:pPr>
            <a:r>
              <a:rPr lang="en-US" sz="4200" dirty="0" smtClean="0">
                <a:latin typeface="Bahnschrift" pitchFamily="34" charset="0"/>
              </a:rPr>
              <a:t>(ii) over subscription</a:t>
            </a:r>
          </a:p>
          <a:p>
            <a:pPr>
              <a:buNone/>
            </a:pPr>
            <a:endParaRPr lang="en-US" dirty="0" smtClean="0">
              <a:latin typeface="Algerian" pitchFamily="82" charset="0"/>
            </a:endParaRPr>
          </a:p>
          <a:p>
            <a:pPr>
              <a:buNone/>
            </a:pPr>
            <a:r>
              <a:rPr lang="en-US" sz="6000" dirty="0" smtClean="0">
                <a:latin typeface="Algerian" pitchFamily="82" charset="0"/>
              </a:rPr>
              <a:t>(</a:t>
            </a:r>
            <a:r>
              <a:rPr lang="en-US" sz="6000" dirty="0" err="1" smtClean="0">
                <a:latin typeface="Algerian" pitchFamily="82" charset="0"/>
              </a:rPr>
              <a:t>i</a:t>
            </a:r>
            <a:r>
              <a:rPr lang="en-US" sz="6000" dirty="0" smtClean="0">
                <a:latin typeface="Algerian" pitchFamily="82" charset="0"/>
              </a:rPr>
              <a:t>) </a:t>
            </a:r>
            <a:r>
              <a:rPr lang="en-US" sz="6000" b="1" dirty="0" smtClean="0">
                <a:solidFill>
                  <a:schemeClr val="accent4">
                    <a:lumMod val="50000"/>
                  </a:schemeClr>
                </a:solidFill>
                <a:latin typeface="Bahnschrift" pitchFamily="34" charset="0"/>
              </a:rPr>
              <a:t>Under subscription</a:t>
            </a:r>
          </a:p>
          <a:p>
            <a:pPr>
              <a:buNone/>
            </a:pPr>
            <a:r>
              <a:rPr lang="en-US" sz="4500" dirty="0" smtClean="0">
                <a:latin typeface="Bahnschrift" pitchFamily="34" charset="0"/>
              </a:rPr>
              <a:t>The issue is said to have been under subscribed when the company receives</a:t>
            </a:r>
          </a:p>
          <a:p>
            <a:pPr>
              <a:buNone/>
            </a:pPr>
            <a:r>
              <a:rPr lang="en-US" sz="4500" dirty="0" smtClean="0">
                <a:latin typeface="Bahnschrift" pitchFamily="34" charset="0"/>
              </a:rPr>
              <a:t>applications for less number of shares than offered to the public for</a:t>
            </a:r>
          </a:p>
          <a:p>
            <a:pPr>
              <a:buNone/>
            </a:pPr>
            <a:r>
              <a:rPr lang="en-US" sz="4500" dirty="0" smtClean="0">
                <a:latin typeface="Bahnschrift" pitchFamily="34" charset="0"/>
              </a:rPr>
              <a:t>subscription. In this case company is not to face any problem regarding</a:t>
            </a:r>
          </a:p>
          <a:p>
            <a:pPr>
              <a:buNone/>
            </a:pPr>
            <a:r>
              <a:rPr lang="en-US" sz="4500" dirty="0" smtClean="0">
                <a:latin typeface="Bahnschrift" pitchFamily="34" charset="0"/>
              </a:rPr>
              <a:t>allotment since every applicant will be allotted all the shares applied for.</a:t>
            </a:r>
          </a:p>
          <a:p>
            <a:pPr>
              <a:buNone/>
            </a:pPr>
            <a:r>
              <a:rPr lang="en-US" sz="4500" dirty="0" smtClean="0">
                <a:latin typeface="Bahnschrift" pitchFamily="34" charset="0"/>
              </a:rPr>
              <a:t>But the company can proceed with allotment provided the subscription for</a:t>
            </a:r>
          </a:p>
          <a:p>
            <a:pPr>
              <a:buNone/>
            </a:pPr>
            <a:r>
              <a:rPr lang="en-US" sz="4500" dirty="0" smtClean="0">
                <a:latin typeface="Bahnschrift" pitchFamily="34" charset="0"/>
              </a:rPr>
              <a:t>shares is at least equal to the minimum required number of shares termed</a:t>
            </a:r>
          </a:p>
          <a:p>
            <a:pPr>
              <a:buNone/>
            </a:pPr>
            <a:r>
              <a:rPr lang="en-US" sz="4500" dirty="0" smtClean="0">
                <a:latin typeface="Bahnschrift" pitchFamily="34" charset="0"/>
              </a:rPr>
              <a:t>as minimum subscription.</a:t>
            </a:r>
          </a:p>
          <a:p>
            <a:pPr>
              <a:buNone/>
            </a:pPr>
            <a:endParaRPr lang="en-US" dirty="0" smtClean="0"/>
          </a:p>
          <a:p>
            <a:pPr>
              <a:buNone/>
            </a:pPr>
            <a:r>
              <a:rPr lang="en-US" sz="6000" dirty="0" smtClean="0">
                <a:latin typeface="Algerian" pitchFamily="82" charset="0"/>
              </a:rPr>
              <a:t>(</a:t>
            </a:r>
            <a:r>
              <a:rPr lang="en-US" sz="6000" dirty="0" smtClean="0">
                <a:solidFill>
                  <a:schemeClr val="accent3">
                    <a:lumMod val="50000"/>
                  </a:schemeClr>
                </a:solidFill>
                <a:latin typeface="Algerian" pitchFamily="82" charset="0"/>
              </a:rPr>
              <a:t>ii) </a:t>
            </a:r>
            <a:r>
              <a:rPr lang="en-US" sz="6000" b="1" dirty="0" smtClean="0">
                <a:solidFill>
                  <a:schemeClr val="accent4">
                    <a:lumMod val="50000"/>
                  </a:schemeClr>
                </a:solidFill>
                <a:latin typeface="Bahnschrift" pitchFamily="34" charset="0"/>
              </a:rPr>
              <a:t>Over Subscription</a:t>
            </a:r>
          </a:p>
          <a:p>
            <a:pPr>
              <a:buNone/>
            </a:pPr>
            <a:r>
              <a:rPr lang="en-US" sz="4500" dirty="0" smtClean="0">
                <a:latin typeface="Bahnschrift" pitchFamily="34" charset="0"/>
              </a:rPr>
              <a:t>When company receives applications for more number of shares than the</a:t>
            </a:r>
          </a:p>
          <a:p>
            <a:pPr>
              <a:buNone/>
            </a:pPr>
            <a:r>
              <a:rPr lang="en-US" sz="4500" dirty="0" smtClean="0">
                <a:latin typeface="Bahnschrift" pitchFamily="34" charset="0"/>
              </a:rPr>
              <a:t>number of shares offered to the public for subscription it is a case of over</a:t>
            </a:r>
          </a:p>
          <a:p>
            <a:pPr>
              <a:buNone/>
            </a:pPr>
            <a:r>
              <a:rPr lang="en-US" sz="4500" dirty="0" smtClean="0">
                <a:latin typeface="Bahnschrift" pitchFamily="34" charset="0"/>
              </a:rPr>
              <a:t>subscription. A company cannot allot more shares than what it has offered.</a:t>
            </a:r>
          </a:p>
          <a:p>
            <a:pPr>
              <a:buNone/>
            </a:pPr>
            <a:r>
              <a:rPr lang="en-US" sz="4500" dirty="0" smtClean="0">
                <a:latin typeface="Bahnschrift" pitchFamily="34" charset="0"/>
              </a:rPr>
              <a:t>In case of over subscription, company has the following options </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gn="just">
              <a:buNone/>
            </a:pPr>
            <a:r>
              <a:rPr lang="en-US" sz="2000" dirty="0" smtClean="0">
                <a:latin typeface="Bahnschrift" pitchFamily="34" charset="0"/>
              </a:rPr>
              <a:t>If the application money received on partially accepted applications is more</a:t>
            </a:r>
          </a:p>
          <a:p>
            <a:pPr algn="just">
              <a:buNone/>
            </a:pPr>
            <a:r>
              <a:rPr lang="en-US" sz="2000" dirty="0" smtClean="0">
                <a:latin typeface="Bahnschrift" pitchFamily="34" charset="0"/>
              </a:rPr>
              <a:t>than the amount required for adjustment towards allotment money, the</a:t>
            </a:r>
          </a:p>
          <a:p>
            <a:pPr algn="just">
              <a:buNone/>
            </a:pPr>
            <a:r>
              <a:rPr lang="en-US" sz="2000" dirty="0" smtClean="0">
                <a:latin typeface="Bahnschrift" pitchFamily="34" charset="0"/>
              </a:rPr>
              <a:t>excess money is refunded. However, if the Articles of the company  so</a:t>
            </a:r>
          </a:p>
          <a:p>
            <a:pPr algn="just">
              <a:buNone/>
            </a:pPr>
            <a:r>
              <a:rPr lang="en-US" sz="2000" dirty="0" smtClean="0">
                <a:latin typeface="Bahnschrift" pitchFamily="34" charset="0"/>
              </a:rPr>
              <a:t>authorize, the directors may retain the excess money as calls in advance to</a:t>
            </a:r>
          </a:p>
          <a:p>
            <a:pPr algn="just">
              <a:buNone/>
            </a:pPr>
            <a:r>
              <a:rPr lang="en-US" sz="2000" dirty="0" smtClean="0">
                <a:latin typeface="Bahnschrift" pitchFamily="34" charset="0"/>
              </a:rPr>
              <a:t>be adjusted against the call/calls falling due later on. </a:t>
            </a:r>
          </a:p>
          <a:p>
            <a:pPr algn="just">
              <a:buNone/>
            </a:pPr>
            <a:r>
              <a:rPr lang="en-US" sz="2000" dirty="0" smtClean="0">
                <a:latin typeface="Bahnschrift" pitchFamily="34" charset="0"/>
              </a:rPr>
              <a:t>the entry is made :</a:t>
            </a:r>
          </a:p>
          <a:p>
            <a:pPr algn="just">
              <a:buNone/>
            </a:pPr>
            <a:r>
              <a:rPr lang="en-US" sz="2000" dirty="0" smtClean="0">
                <a:latin typeface="Bahnschrift" pitchFamily="34" charset="0"/>
              </a:rPr>
              <a:t>Share Application A/c Dr</a:t>
            </a:r>
          </a:p>
          <a:p>
            <a:pPr algn="just">
              <a:buNone/>
            </a:pPr>
            <a:r>
              <a:rPr lang="en-US" sz="2000" dirty="0" smtClean="0">
                <a:latin typeface="Bahnschrift" pitchFamily="34" charset="0"/>
              </a:rPr>
              <a:t>      To Call-in-advance A/c</a:t>
            </a:r>
          </a:p>
          <a:p>
            <a:pPr algn="just">
              <a:buNone/>
            </a:pPr>
            <a:r>
              <a:rPr lang="en-US" sz="2000" dirty="0" smtClean="0">
                <a:latin typeface="Bahnschrift" pitchFamily="34" charset="0"/>
              </a:rPr>
              <a:t>(The adjustment of excess share application money retained as call-in advance in respect of  ... shares).</a:t>
            </a:r>
          </a:p>
          <a:p>
            <a:pPr algn="just">
              <a:buNone/>
            </a:pPr>
            <a:endParaRPr lang="en-US" sz="2000" dirty="0">
              <a:latin typeface="Bahnschrift"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Autofit/>
          </a:bodyPr>
          <a:lstStyle/>
          <a:p>
            <a:pPr>
              <a:buNone/>
            </a:pPr>
            <a:r>
              <a:rPr lang="en-US" sz="1800" dirty="0" smtClean="0">
                <a:latin typeface="Bahnschrift" pitchFamily="34" charset="0"/>
              </a:rPr>
              <a:t>Option I</a:t>
            </a:r>
          </a:p>
          <a:p>
            <a:pPr>
              <a:buNone/>
            </a:pPr>
            <a:r>
              <a:rPr lang="en-US" sz="1800" dirty="0" smtClean="0">
                <a:latin typeface="Bahnschrift" pitchFamily="34" charset="0"/>
              </a:rPr>
              <a:t>1.Rejection of Excess Applications and Money Returned</a:t>
            </a:r>
          </a:p>
          <a:p>
            <a:pPr>
              <a:buNone/>
            </a:pPr>
            <a:r>
              <a:rPr lang="en-US" sz="1800" dirty="0" smtClean="0">
                <a:latin typeface="Bahnschrift" pitchFamily="34" charset="0"/>
              </a:rPr>
              <a:t>The company may reject the applications for shares in excess of the shares</a:t>
            </a:r>
          </a:p>
          <a:p>
            <a:pPr>
              <a:buNone/>
            </a:pPr>
            <a:r>
              <a:rPr lang="en-US" sz="1800" dirty="0" smtClean="0">
                <a:latin typeface="Bahnschrift" pitchFamily="34" charset="0"/>
              </a:rPr>
              <a:t>offered for issue and a letter of rejection is sent to such applicants. In this</a:t>
            </a:r>
          </a:p>
          <a:p>
            <a:pPr>
              <a:buNone/>
            </a:pPr>
            <a:r>
              <a:rPr lang="en-US" sz="1800" dirty="0" smtClean="0">
                <a:latin typeface="Bahnschrift" pitchFamily="34" charset="0"/>
              </a:rPr>
              <a:t>case the application money received from these applicants is refunded to</a:t>
            </a:r>
          </a:p>
          <a:p>
            <a:pPr>
              <a:buNone/>
            </a:pPr>
            <a:r>
              <a:rPr lang="en-US" sz="1800" dirty="0" smtClean="0">
                <a:latin typeface="Bahnschrift" pitchFamily="34" charset="0"/>
              </a:rPr>
              <a:t>them in full.</a:t>
            </a:r>
          </a:p>
          <a:p>
            <a:pPr>
              <a:buNone/>
            </a:pPr>
            <a:r>
              <a:rPr lang="en-US" sz="1800" dirty="0" smtClean="0">
                <a:latin typeface="Bahnschrift" pitchFamily="34" charset="0"/>
              </a:rPr>
              <a:t> </a:t>
            </a:r>
          </a:p>
          <a:p>
            <a:pPr>
              <a:buNone/>
            </a:pPr>
            <a:r>
              <a:rPr lang="en-US" sz="1800" dirty="0" smtClean="0">
                <a:latin typeface="Bahnschrift" pitchFamily="34" charset="0"/>
              </a:rPr>
              <a:t>The journal entry made is as follows:</a:t>
            </a:r>
          </a:p>
          <a:p>
            <a:pPr>
              <a:buNone/>
            </a:pPr>
            <a:r>
              <a:rPr lang="en-US" sz="1800" dirty="0" smtClean="0">
                <a:latin typeface="Bahnschrift" pitchFamily="34" charset="0"/>
              </a:rPr>
              <a:t>Share Application A/c Dr</a:t>
            </a:r>
          </a:p>
          <a:p>
            <a:pPr>
              <a:buNone/>
            </a:pPr>
            <a:r>
              <a:rPr lang="en-US" sz="1800" dirty="0" smtClean="0">
                <a:latin typeface="Bahnschrift" pitchFamily="34" charset="0"/>
              </a:rPr>
              <a:t>      To Bank A/c</a:t>
            </a:r>
          </a:p>
          <a:p>
            <a:pPr>
              <a:buNone/>
            </a:pPr>
            <a:r>
              <a:rPr lang="en-US" sz="1800" dirty="0" smtClean="0">
                <a:latin typeface="Bahnschrift" pitchFamily="34" charset="0"/>
              </a:rPr>
              <a:t>(Application money on … shares refunded to the applicants)</a:t>
            </a:r>
          </a:p>
          <a:p>
            <a:pPr>
              <a:buNone/>
            </a:pPr>
            <a:endParaRPr lang="en-US" sz="1800" dirty="0" smtClean="0">
              <a:latin typeface="Bahnschrift" pitchFamily="34" charset="0"/>
            </a:endParaRPr>
          </a:p>
          <a:p>
            <a:pPr>
              <a:buNone/>
            </a:pPr>
            <a:r>
              <a:rPr lang="en-US" sz="1800" dirty="0" smtClean="0">
                <a:latin typeface="Bahnschrift" pitchFamily="34" charset="0"/>
              </a:rPr>
              <a:t>(ii) Excess application money adjusted towards sums due on allotment.</a:t>
            </a:r>
          </a:p>
          <a:p>
            <a:pPr>
              <a:buNone/>
            </a:pPr>
            <a:r>
              <a:rPr lang="en-US" sz="1800" dirty="0" smtClean="0">
                <a:latin typeface="Bahnschrift" pitchFamily="34" charset="0"/>
              </a:rPr>
              <a:t>Journal entry made is :</a:t>
            </a:r>
          </a:p>
          <a:p>
            <a:pPr>
              <a:buNone/>
            </a:pPr>
            <a:r>
              <a:rPr lang="en-US" sz="1800" dirty="0" smtClean="0">
                <a:latin typeface="Bahnschrift" pitchFamily="34" charset="0"/>
              </a:rPr>
              <a:t>     Shares Application A/c Dr</a:t>
            </a:r>
          </a:p>
          <a:p>
            <a:pPr>
              <a:buNone/>
            </a:pPr>
            <a:r>
              <a:rPr lang="en-US" sz="1800" dirty="0" smtClean="0">
                <a:latin typeface="Bahnschrift" pitchFamily="34" charset="0"/>
              </a:rPr>
              <a:t>               To Share Allotment A/c</a:t>
            </a:r>
          </a:p>
          <a:p>
            <a:pPr>
              <a:buNone/>
            </a:pPr>
            <a:r>
              <a:rPr lang="en-US" sz="1800" dirty="0" smtClean="0">
                <a:latin typeface="Bahnschrift" pitchFamily="34" charset="0"/>
              </a:rPr>
              <a:t>(Excess application money adjusted towards sums due on allotment)</a:t>
            </a:r>
          </a:p>
          <a:p>
            <a:pPr>
              <a:buNone/>
            </a:pPr>
            <a:endParaRPr lang="en-US" sz="1800" dirty="0">
              <a:latin typeface="Bahnschrif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79720"/>
          </a:xfrm>
        </p:spPr>
        <p:txBody>
          <a:bodyPr>
            <a:normAutofit/>
          </a:bodyPr>
          <a:lstStyle/>
          <a:p>
            <a:pPr>
              <a:buNone/>
            </a:pPr>
            <a:r>
              <a:rPr lang="en-US" sz="2000" dirty="0" smtClean="0"/>
              <a:t>If the application money received on partially accepted applications is more</a:t>
            </a:r>
          </a:p>
          <a:p>
            <a:pPr>
              <a:buNone/>
            </a:pPr>
            <a:r>
              <a:rPr lang="en-US" sz="2000" dirty="0" smtClean="0"/>
              <a:t>than the amount required for adjustment towards allotment money, the</a:t>
            </a:r>
          </a:p>
          <a:p>
            <a:pPr>
              <a:buNone/>
            </a:pPr>
            <a:r>
              <a:rPr lang="en-US" sz="2000" dirty="0" smtClean="0"/>
              <a:t>excess money is refunded. However, if the Articles of the company  so</a:t>
            </a:r>
          </a:p>
          <a:p>
            <a:pPr>
              <a:buNone/>
            </a:pPr>
            <a:r>
              <a:rPr lang="en-US" sz="2000" dirty="0" smtClean="0"/>
              <a:t>authorize, the directors may retain the excess money as calls in advance to</a:t>
            </a:r>
          </a:p>
          <a:p>
            <a:pPr>
              <a:buNone/>
            </a:pPr>
            <a:r>
              <a:rPr lang="en-US" sz="2000" dirty="0" smtClean="0"/>
              <a:t>be adjusted against the call/calls falling due later on. </a:t>
            </a:r>
          </a:p>
          <a:p>
            <a:pPr>
              <a:buNone/>
            </a:pPr>
            <a:r>
              <a:rPr lang="en-US" sz="2000" dirty="0" smtClean="0"/>
              <a:t>the entry is made :</a:t>
            </a:r>
          </a:p>
          <a:p>
            <a:pPr>
              <a:buNone/>
            </a:pPr>
            <a:r>
              <a:rPr lang="en-US" sz="2000" dirty="0" smtClean="0"/>
              <a:t>Share Application A/c Dr</a:t>
            </a:r>
          </a:p>
          <a:p>
            <a:pPr>
              <a:buNone/>
            </a:pPr>
            <a:r>
              <a:rPr lang="en-US" sz="2000" dirty="0" smtClean="0"/>
              <a:t>      To Call-in-advance A/c</a:t>
            </a:r>
          </a:p>
          <a:p>
            <a:pPr>
              <a:buNone/>
            </a:pPr>
            <a:r>
              <a:rPr lang="en-US" sz="2000" dirty="0" smtClean="0"/>
              <a:t>(The adjustment of excess share application money retained as call-in advance in respect of  ... shares).</a:t>
            </a:r>
          </a:p>
          <a:p>
            <a:pPr>
              <a:buNone/>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55000" lnSpcReduction="20000"/>
          </a:bodyPr>
          <a:lstStyle/>
          <a:p>
            <a:pPr>
              <a:buNone/>
            </a:pPr>
            <a:r>
              <a:rPr lang="en-US" sz="3600" dirty="0" smtClean="0">
                <a:solidFill>
                  <a:schemeClr val="accent4">
                    <a:lumMod val="50000"/>
                  </a:schemeClr>
                </a:solidFill>
                <a:latin typeface="Algerian" pitchFamily="82" charset="0"/>
              </a:rPr>
              <a:t>Option II</a:t>
            </a:r>
          </a:p>
          <a:p>
            <a:pPr>
              <a:buNone/>
            </a:pPr>
            <a:r>
              <a:rPr lang="en-US" sz="3600" dirty="0" smtClean="0">
                <a:solidFill>
                  <a:schemeClr val="accent4">
                    <a:lumMod val="50000"/>
                  </a:schemeClr>
                </a:solidFill>
                <a:latin typeface="Algerian" pitchFamily="82" charset="0"/>
              </a:rPr>
              <a:t>Partial acceptance of Applications</a:t>
            </a:r>
            <a:r>
              <a:rPr lang="en-US" sz="3600" dirty="0" smtClean="0">
                <a:latin typeface="Algerian" pitchFamily="82" charset="0"/>
              </a:rPr>
              <a:t>.</a:t>
            </a:r>
          </a:p>
          <a:p>
            <a:pPr>
              <a:buNone/>
            </a:pPr>
            <a:r>
              <a:rPr lang="en-US" sz="3300" dirty="0" smtClean="0">
                <a:latin typeface="Bahnschrift" pitchFamily="34" charset="0"/>
              </a:rPr>
              <a:t>In some cases the company accepts the applications for subscription</a:t>
            </a:r>
          </a:p>
          <a:p>
            <a:pPr>
              <a:buNone/>
            </a:pPr>
            <a:r>
              <a:rPr lang="en-US" sz="3300" dirty="0" smtClean="0">
                <a:latin typeface="Bahnschrift" pitchFamily="34" charset="0"/>
              </a:rPr>
              <a:t>partially. It means that the company does not allot the full number of shares</a:t>
            </a:r>
          </a:p>
          <a:p>
            <a:pPr>
              <a:buNone/>
            </a:pPr>
            <a:r>
              <a:rPr lang="en-US" sz="3300" dirty="0" smtClean="0">
                <a:latin typeface="Bahnschrift" pitchFamily="34" charset="0"/>
              </a:rPr>
              <a:t>applied for. For example if an applicant has applied for 5000 shares and</a:t>
            </a:r>
          </a:p>
          <a:p>
            <a:pPr>
              <a:buNone/>
            </a:pPr>
            <a:r>
              <a:rPr lang="en-US" sz="3300" dirty="0" smtClean="0">
                <a:latin typeface="Bahnschrift" pitchFamily="34" charset="0"/>
              </a:rPr>
              <a:t>is allotted only 2000 shares, then the applications is said to have been</a:t>
            </a:r>
          </a:p>
          <a:p>
            <a:pPr>
              <a:buNone/>
            </a:pPr>
            <a:r>
              <a:rPr lang="en-US" sz="3300" dirty="0" smtClean="0">
                <a:latin typeface="Bahnschrift" pitchFamily="34" charset="0"/>
              </a:rPr>
              <a:t>partially accepted. The company may evolve some formula of accepting</a:t>
            </a:r>
          </a:p>
          <a:p>
            <a:pPr>
              <a:buNone/>
            </a:pPr>
            <a:r>
              <a:rPr lang="en-US" sz="3300" dirty="0" smtClean="0">
                <a:latin typeface="Bahnschrift" pitchFamily="34" charset="0"/>
              </a:rPr>
              <a:t>applications partially or making proportionate allotment/ the Pro rata allotment which means that the applicants are allotted shares proportionately. In such a case the company adjusts the excess share money received on application towards share allotment money due on partially accepted applications. </a:t>
            </a:r>
          </a:p>
          <a:p>
            <a:pPr>
              <a:buNone/>
            </a:pPr>
            <a:endParaRPr lang="en-US" sz="3300" dirty="0" smtClean="0">
              <a:latin typeface="Bahnschrift" pitchFamily="34" charset="0"/>
            </a:endParaRPr>
          </a:p>
          <a:p>
            <a:pPr>
              <a:buNone/>
            </a:pPr>
            <a:r>
              <a:rPr lang="en-US" sz="3300" dirty="0" smtClean="0">
                <a:latin typeface="Bahnschrift" pitchFamily="34" charset="0"/>
              </a:rPr>
              <a:t>The journal entry recording the adjustment of application money towards share allotment money, is as under :</a:t>
            </a:r>
          </a:p>
          <a:p>
            <a:pPr>
              <a:buNone/>
            </a:pPr>
            <a:endParaRPr lang="en-US" sz="3300" dirty="0" smtClean="0">
              <a:latin typeface="Bahnschrift" pitchFamily="34" charset="0"/>
            </a:endParaRPr>
          </a:p>
          <a:p>
            <a:pPr>
              <a:buNone/>
            </a:pPr>
            <a:r>
              <a:rPr lang="en-US" sz="3300" dirty="0" smtClean="0">
                <a:latin typeface="Bahnschrift" pitchFamily="34" charset="0"/>
              </a:rPr>
              <a:t>Share Application A/c Dr</a:t>
            </a:r>
          </a:p>
          <a:p>
            <a:pPr>
              <a:buNone/>
            </a:pPr>
            <a:r>
              <a:rPr lang="en-US" sz="3300" dirty="0" smtClean="0">
                <a:latin typeface="Bahnschrift" pitchFamily="34" charset="0"/>
              </a:rPr>
              <a:t>           To Share Allotment A/c</a:t>
            </a:r>
          </a:p>
          <a:p>
            <a:pPr>
              <a:buNone/>
            </a:pPr>
            <a:r>
              <a:rPr lang="en-US" sz="3300" dirty="0" smtClean="0">
                <a:latin typeface="Bahnschrift" pitchFamily="34" charset="0"/>
              </a:rPr>
              <a:t>(Share application money transferred to Share Allotment Account in respect of ... shares)</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70000" lnSpcReduction="20000"/>
          </a:bodyPr>
          <a:lstStyle/>
          <a:p>
            <a:pPr>
              <a:buNone/>
            </a:pPr>
            <a:r>
              <a:rPr lang="en-US" sz="4000" dirty="0" smtClean="0">
                <a:solidFill>
                  <a:schemeClr val="accent4">
                    <a:lumMod val="50000"/>
                  </a:schemeClr>
                </a:solidFill>
                <a:latin typeface="Algerian" pitchFamily="82" charset="0"/>
              </a:rPr>
              <a:t>CALLS IN ADVANCE AND CALLS IN ARREARS</a:t>
            </a:r>
          </a:p>
          <a:p>
            <a:pPr>
              <a:buNone/>
            </a:pPr>
            <a:endParaRPr lang="en-US" dirty="0" smtClean="0"/>
          </a:p>
          <a:p>
            <a:pPr>
              <a:buNone/>
            </a:pPr>
            <a:r>
              <a:rPr lang="en-US" dirty="0" smtClean="0">
                <a:latin typeface="Bahnschrift" pitchFamily="34" charset="0"/>
              </a:rPr>
              <a:t>If a shareholder pays any amount to company before it is demanded, it is</a:t>
            </a:r>
          </a:p>
          <a:p>
            <a:pPr>
              <a:buNone/>
            </a:pPr>
            <a:r>
              <a:rPr lang="en-US" dirty="0" smtClean="0">
                <a:latin typeface="Bahnschrift" pitchFamily="34" charset="0"/>
              </a:rPr>
              <a:t>called Call-in-Advance. This amount is put in a separate account known</a:t>
            </a:r>
          </a:p>
          <a:p>
            <a:pPr>
              <a:buNone/>
            </a:pPr>
            <a:r>
              <a:rPr lang="en-US" dirty="0" smtClean="0">
                <a:latin typeface="Bahnschrift" pitchFamily="34" charset="0"/>
              </a:rPr>
              <a:t>as Calls-in-Advance  A/c.  This amount is not shown as capital of the</a:t>
            </a:r>
          </a:p>
          <a:p>
            <a:pPr>
              <a:buNone/>
            </a:pPr>
            <a:r>
              <a:rPr lang="en-US" dirty="0" smtClean="0">
                <a:latin typeface="Bahnschrift" pitchFamily="34" charset="0"/>
              </a:rPr>
              <a:t>company, till such time the company makes a demand from all the</a:t>
            </a:r>
          </a:p>
          <a:p>
            <a:pPr>
              <a:buNone/>
            </a:pPr>
            <a:r>
              <a:rPr lang="en-US" dirty="0" smtClean="0">
                <a:latin typeface="Bahnschrift" pitchFamily="34" charset="0"/>
              </a:rPr>
              <a:t>shareholders. </a:t>
            </a:r>
          </a:p>
          <a:p>
            <a:pPr>
              <a:buNone/>
            </a:pPr>
            <a:endParaRPr lang="en-US" dirty="0" smtClean="0">
              <a:latin typeface="Bahnschrift" pitchFamily="34" charset="0"/>
            </a:endParaRPr>
          </a:p>
          <a:p>
            <a:pPr>
              <a:buNone/>
            </a:pPr>
            <a:r>
              <a:rPr lang="en-US" dirty="0" smtClean="0">
                <a:latin typeface="Bahnschrift" pitchFamily="34" charset="0"/>
              </a:rPr>
              <a:t>Call-in-Advance A/c is shown on the liabilities side of the Balance Sheet.</a:t>
            </a:r>
          </a:p>
          <a:p>
            <a:pPr>
              <a:buNone/>
            </a:pPr>
            <a:endParaRPr lang="en-US" dirty="0" smtClean="0">
              <a:latin typeface="Bahnschrift" pitchFamily="34" charset="0"/>
            </a:endParaRPr>
          </a:p>
          <a:p>
            <a:pPr>
              <a:buNone/>
            </a:pPr>
            <a:r>
              <a:rPr lang="en-US" dirty="0" smtClean="0">
                <a:latin typeface="Bahnschrift" pitchFamily="34" charset="0"/>
              </a:rPr>
              <a:t>For example if a company issued shares of Rs 10 on which</a:t>
            </a:r>
          </a:p>
          <a:p>
            <a:pPr>
              <a:buNone/>
            </a:pPr>
            <a:r>
              <a:rPr lang="en-US" dirty="0" smtClean="0">
                <a:latin typeface="Bahnschrift" pitchFamily="34" charset="0"/>
              </a:rPr>
              <a:t>it has already called Rs 5. Against the uncalled portion of Rs 5 per share</a:t>
            </a:r>
          </a:p>
          <a:p>
            <a:pPr>
              <a:buNone/>
            </a:pPr>
            <a:r>
              <a:rPr lang="en-US" dirty="0" smtClean="0">
                <a:latin typeface="Bahnschrift" pitchFamily="34" charset="0"/>
              </a:rPr>
              <a:t>the company makes a call Rs 3 per share, the entry for call money due will</a:t>
            </a:r>
          </a:p>
          <a:p>
            <a:pPr>
              <a:buNone/>
            </a:pPr>
            <a:r>
              <a:rPr lang="en-US" dirty="0" smtClean="0">
                <a:latin typeface="Bahnschrift" pitchFamily="34" charset="0"/>
              </a:rPr>
              <a:t>be made only for Rs 3 per share. Now suppose a shareholder pays Rs 5 per share including the uncalled amount of Rs 2 per share along with the</a:t>
            </a:r>
          </a:p>
          <a:p>
            <a:pPr>
              <a:buNone/>
            </a:pPr>
            <a:r>
              <a:rPr lang="en-US" dirty="0" smtClean="0">
                <a:latin typeface="Bahnschrift" pitchFamily="34" charset="0"/>
              </a:rPr>
              <a:t>call money, it means he has paid Rs 2 per share in advance, which will be</a:t>
            </a:r>
          </a:p>
          <a:p>
            <a:pPr>
              <a:buNone/>
            </a:pPr>
            <a:r>
              <a:rPr lang="en-US" dirty="0" smtClean="0">
                <a:latin typeface="Bahnschrift" pitchFamily="34" charset="0"/>
              </a:rPr>
              <a:t>credited to calls in Advance A/c. </a:t>
            </a:r>
          </a:p>
          <a:p>
            <a:pPr>
              <a:buNone/>
            </a:pPr>
            <a:r>
              <a:rPr lang="en-US" dirty="0" smtClean="0">
                <a:latin typeface="Bahnschrift" pitchFamily="34" charset="0"/>
              </a:rPr>
              <a:t>The company is required to pay interest on this amount @ 6% till the date of its appropriation.</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382000" cy="2057400"/>
          </a:xfrm>
        </p:spPr>
        <p:txBody>
          <a:bodyPr>
            <a:normAutofit/>
          </a:bodyPr>
          <a:lstStyle/>
          <a:p>
            <a:pPr algn="ctr"/>
            <a:r>
              <a:rPr lang="en-US" sz="4400" b="1" dirty="0" smtClean="0">
                <a:latin typeface="Algerian" pitchFamily="82" charset="0"/>
              </a:rPr>
              <a:t>UNIT-1 ACCOUNTING FOR SHARE CAPITAL</a:t>
            </a:r>
            <a:endParaRPr lang="en-US" sz="4400" b="1" dirty="0">
              <a:latin typeface="Algerian"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62500" lnSpcReduction="20000"/>
          </a:bodyPr>
          <a:lstStyle/>
          <a:p>
            <a:pPr>
              <a:buNone/>
            </a:pPr>
            <a:r>
              <a:rPr lang="en-US" sz="4000" dirty="0" smtClean="0">
                <a:solidFill>
                  <a:srgbClr val="00B0F0"/>
                </a:solidFill>
                <a:latin typeface="Algerian" pitchFamily="82" charset="0"/>
              </a:rPr>
              <a:t>Accounting treatment</a:t>
            </a:r>
          </a:p>
          <a:p>
            <a:pPr>
              <a:buNone/>
            </a:pPr>
            <a:r>
              <a:rPr lang="en-US" sz="2900" dirty="0" smtClean="0">
                <a:latin typeface="Bahnschrift" pitchFamily="34" charset="0"/>
              </a:rPr>
              <a:t>Following journal entry is made for calls-in-advance.</a:t>
            </a:r>
          </a:p>
          <a:p>
            <a:pPr>
              <a:buNone/>
            </a:pPr>
            <a:r>
              <a:rPr lang="en-US" sz="2900" dirty="0" smtClean="0">
                <a:latin typeface="Bahnschrift" pitchFamily="34" charset="0"/>
              </a:rPr>
              <a:t>Bank A/c Dr</a:t>
            </a:r>
          </a:p>
          <a:p>
            <a:pPr>
              <a:buNone/>
            </a:pPr>
            <a:r>
              <a:rPr lang="en-US" sz="2900" dirty="0" smtClean="0">
                <a:latin typeface="Bahnschrift" pitchFamily="34" charset="0"/>
              </a:rPr>
              <a:t>   To Calls-in-Advance A/c</a:t>
            </a:r>
          </a:p>
          <a:p>
            <a:pPr>
              <a:buNone/>
            </a:pPr>
            <a:r>
              <a:rPr lang="en-US" sz="2900" dirty="0" smtClean="0">
                <a:latin typeface="Bahnschrift" pitchFamily="34" charset="0"/>
              </a:rPr>
              <a:t>(Calls in advance received on…….shares @ Rs …….per share)</a:t>
            </a:r>
          </a:p>
          <a:p>
            <a:pPr>
              <a:buNone/>
            </a:pPr>
            <a:endParaRPr lang="en-US" sz="2900" dirty="0" smtClean="0">
              <a:latin typeface="Bahnschrift" pitchFamily="34" charset="0"/>
            </a:endParaRPr>
          </a:p>
          <a:p>
            <a:pPr>
              <a:buNone/>
            </a:pPr>
            <a:r>
              <a:rPr lang="en-US" sz="2900" dirty="0" smtClean="0">
                <a:latin typeface="Bahnschrift" pitchFamily="34" charset="0"/>
              </a:rPr>
              <a:t>Appropriation of calls-in-Advance A/c say in the final call</a:t>
            </a:r>
          </a:p>
          <a:p>
            <a:pPr>
              <a:buNone/>
            </a:pPr>
            <a:r>
              <a:rPr lang="en-US" sz="2900" dirty="0" smtClean="0">
                <a:latin typeface="Bahnschrift" pitchFamily="34" charset="0"/>
              </a:rPr>
              <a:t>Journal entry will be :</a:t>
            </a:r>
          </a:p>
          <a:p>
            <a:pPr>
              <a:buNone/>
            </a:pPr>
            <a:r>
              <a:rPr lang="en-US" sz="2900" dirty="0" smtClean="0">
                <a:latin typeface="Bahnschrift" pitchFamily="34" charset="0"/>
              </a:rPr>
              <a:t>Calls-in-Advance A/c Dr</a:t>
            </a:r>
          </a:p>
          <a:p>
            <a:pPr>
              <a:buNone/>
            </a:pPr>
            <a:r>
              <a:rPr lang="en-US" sz="2900" dirty="0" smtClean="0">
                <a:latin typeface="Bahnschrift" pitchFamily="34" charset="0"/>
              </a:rPr>
              <a:t>      To Share Final call A/c</a:t>
            </a:r>
          </a:p>
          <a:p>
            <a:pPr>
              <a:buNone/>
            </a:pPr>
            <a:r>
              <a:rPr lang="en-US" sz="2900" dirty="0" smtClean="0">
                <a:latin typeface="Bahnschrift" pitchFamily="34" charset="0"/>
              </a:rPr>
              <a:t>(Calls in advance amount adjusted)</a:t>
            </a:r>
          </a:p>
          <a:p>
            <a:pPr>
              <a:buNone/>
            </a:pPr>
            <a:endParaRPr lang="en-US" sz="2900" dirty="0" smtClean="0">
              <a:latin typeface="Bahnschrift" pitchFamily="34" charset="0"/>
            </a:endParaRPr>
          </a:p>
          <a:p>
            <a:pPr>
              <a:buNone/>
            </a:pPr>
            <a:r>
              <a:rPr lang="en-US" sz="2900" dirty="0" smtClean="0">
                <a:latin typeface="Bahnschrift" pitchFamily="34" charset="0"/>
              </a:rPr>
              <a:t>For interest given on Calls-in-Advance</a:t>
            </a:r>
          </a:p>
          <a:p>
            <a:pPr>
              <a:buNone/>
            </a:pPr>
            <a:r>
              <a:rPr lang="en-US" sz="2900" dirty="0" smtClean="0">
                <a:latin typeface="Bahnschrift" pitchFamily="34" charset="0"/>
              </a:rPr>
              <a:t>Journal entry will be</a:t>
            </a:r>
          </a:p>
          <a:p>
            <a:pPr>
              <a:buNone/>
            </a:pPr>
            <a:r>
              <a:rPr lang="en-US" sz="2900" dirty="0" smtClean="0">
                <a:latin typeface="Bahnschrift" pitchFamily="34" charset="0"/>
              </a:rPr>
              <a:t>Interest on calls-in-Advance A/c Dr</a:t>
            </a:r>
          </a:p>
          <a:p>
            <a:pPr>
              <a:buNone/>
            </a:pPr>
            <a:r>
              <a:rPr lang="en-US" sz="2900" dirty="0" smtClean="0">
                <a:latin typeface="Bahnschrift" pitchFamily="34" charset="0"/>
              </a:rPr>
              <a:t>           To Bank A/c</a:t>
            </a:r>
          </a:p>
          <a:p>
            <a:pPr>
              <a:buNone/>
            </a:pPr>
            <a:r>
              <a:rPr lang="en-US" sz="2900" dirty="0" smtClean="0">
                <a:latin typeface="Bahnschrift" pitchFamily="34" charset="0"/>
              </a:rPr>
              <a:t>(Interest paid on the amount of Call-in-Advance)</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91200"/>
          </a:xfrm>
        </p:spPr>
        <p:txBody>
          <a:bodyPr>
            <a:normAutofit fontScale="55000" lnSpcReduction="20000"/>
          </a:bodyPr>
          <a:lstStyle/>
          <a:p>
            <a:pPr>
              <a:buNone/>
            </a:pPr>
            <a:r>
              <a:rPr lang="en-US" sz="3600" dirty="0" smtClean="0">
                <a:solidFill>
                  <a:srgbClr val="C00000"/>
                </a:solidFill>
                <a:latin typeface="Algerian" pitchFamily="82" charset="0"/>
              </a:rPr>
              <a:t>Calls in arrears</a:t>
            </a:r>
          </a:p>
          <a:p>
            <a:pPr>
              <a:buNone/>
            </a:pPr>
            <a:r>
              <a:rPr lang="en-US" sz="3300" dirty="0" smtClean="0">
                <a:latin typeface="Bahnschrift" pitchFamily="34" charset="0"/>
              </a:rPr>
              <a:t>When the company sends notice to the shareholders to pay allotment and</a:t>
            </a:r>
          </a:p>
          <a:p>
            <a:pPr>
              <a:buNone/>
            </a:pPr>
            <a:r>
              <a:rPr lang="en-US" sz="3300" dirty="0" smtClean="0">
                <a:latin typeface="Bahnschrift" pitchFamily="34" charset="0"/>
              </a:rPr>
              <a:t>call money, it has to be paid by them within the specified time period.</a:t>
            </a:r>
          </a:p>
          <a:p>
            <a:pPr>
              <a:buNone/>
            </a:pPr>
            <a:r>
              <a:rPr lang="en-US" sz="3300" dirty="0" smtClean="0">
                <a:latin typeface="Bahnschrift" pitchFamily="34" charset="0"/>
              </a:rPr>
              <a:t>If it is not paid by any one or more of the shareholders, the unpaid amount</a:t>
            </a:r>
          </a:p>
          <a:p>
            <a:pPr>
              <a:buNone/>
            </a:pPr>
            <a:r>
              <a:rPr lang="en-US" sz="3300" dirty="0" smtClean="0">
                <a:latin typeface="Bahnschrift" pitchFamily="34" charset="0"/>
              </a:rPr>
              <a:t>becomes arrears due from them. Such arrears are transferred to an account</a:t>
            </a:r>
          </a:p>
          <a:p>
            <a:pPr>
              <a:buNone/>
            </a:pPr>
            <a:r>
              <a:rPr lang="en-US" sz="3300" dirty="0" smtClean="0">
                <a:latin typeface="Bahnschrift" pitchFamily="34" charset="0"/>
              </a:rPr>
              <a:t>termed as Calls-in-Arrears A/c. The company is authorized to charge interest</a:t>
            </a:r>
          </a:p>
          <a:p>
            <a:pPr>
              <a:buNone/>
            </a:pPr>
            <a:r>
              <a:rPr lang="en-US" sz="3300" dirty="0" smtClean="0">
                <a:latin typeface="Bahnschrift" pitchFamily="34" charset="0"/>
              </a:rPr>
              <a:t>on calls-in-Arrears @ 5% p.a. for the intervening period</a:t>
            </a:r>
          </a:p>
          <a:p>
            <a:pPr>
              <a:buNone/>
            </a:pPr>
            <a:r>
              <a:rPr lang="en-US" sz="3300" dirty="0" smtClean="0">
                <a:latin typeface="Bahnschrift" pitchFamily="34" charset="0"/>
              </a:rPr>
              <a:t>Accounting Treatment</a:t>
            </a:r>
          </a:p>
          <a:p>
            <a:pPr>
              <a:buNone/>
            </a:pPr>
            <a:endParaRPr lang="en-US" sz="3300" dirty="0" smtClean="0">
              <a:latin typeface="Bahnschrift" pitchFamily="34" charset="0"/>
            </a:endParaRPr>
          </a:p>
          <a:p>
            <a:pPr>
              <a:buNone/>
            </a:pPr>
            <a:r>
              <a:rPr lang="en-US" sz="3300" dirty="0" smtClean="0">
                <a:solidFill>
                  <a:srgbClr val="C00000"/>
                </a:solidFill>
                <a:latin typeface="Bahnschrift" pitchFamily="34" charset="0"/>
              </a:rPr>
              <a:t>The following journal entry is made to record Calls-in-Arrears:</a:t>
            </a:r>
          </a:p>
          <a:p>
            <a:pPr>
              <a:buNone/>
            </a:pPr>
            <a:r>
              <a:rPr lang="en-US" sz="3300" dirty="0" smtClean="0">
                <a:latin typeface="Bahnschrift" pitchFamily="34" charset="0"/>
              </a:rPr>
              <a:t>Calls-in-Arrears A/c Dr</a:t>
            </a:r>
          </a:p>
          <a:p>
            <a:pPr>
              <a:buNone/>
            </a:pPr>
            <a:r>
              <a:rPr lang="en-US" sz="3300" dirty="0" smtClean="0">
                <a:latin typeface="Bahnschrift" pitchFamily="34" charset="0"/>
              </a:rPr>
              <a:t>    To Share Allotment/Call A/c</a:t>
            </a:r>
          </a:p>
          <a:p>
            <a:pPr>
              <a:buNone/>
            </a:pPr>
            <a:r>
              <a:rPr lang="en-US" sz="3300" dirty="0" smtClean="0">
                <a:latin typeface="Bahnschrift" pitchFamily="34" charset="0"/>
              </a:rPr>
              <a:t>(Share allotment/ Call money not received on …. shares)</a:t>
            </a:r>
          </a:p>
          <a:p>
            <a:pPr>
              <a:buNone/>
            </a:pPr>
            <a:endParaRPr lang="en-US" sz="3300" dirty="0" smtClean="0">
              <a:latin typeface="Bahnschrift" pitchFamily="34" charset="0"/>
            </a:endParaRPr>
          </a:p>
          <a:p>
            <a:pPr>
              <a:buNone/>
            </a:pPr>
            <a:r>
              <a:rPr lang="en-US" sz="3300" dirty="0" smtClean="0">
                <a:solidFill>
                  <a:srgbClr val="C00000"/>
                </a:solidFill>
                <a:latin typeface="Bahnschrift" pitchFamily="34" charset="0"/>
              </a:rPr>
              <a:t>When the unpaid balance is received later on the following journal entry</a:t>
            </a:r>
          </a:p>
          <a:p>
            <a:pPr>
              <a:buNone/>
            </a:pPr>
            <a:r>
              <a:rPr lang="en-US" sz="3300" dirty="0" smtClean="0">
                <a:solidFill>
                  <a:srgbClr val="C00000"/>
                </a:solidFill>
                <a:latin typeface="Bahnschrift" pitchFamily="34" charset="0"/>
              </a:rPr>
              <a:t>is made:</a:t>
            </a:r>
          </a:p>
          <a:p>
            <a:pPr>
              <a:buNone/>
            </a:pPr>
            <a:r>
              <a:rPr lang="en-US" sz="3300" dirty="0" smtClean="0">
                <a:latin typeface="Bahnschrift" pitchFamily="34" charset="0"/>
              </a:rPr>
              <a:t>Bank A/c Dr</a:t>
            </a:r>
          </a:p>
          <a:p>
            <a:pPr>
              <a:buNone/>
            </a:pPr>
            <a:r>
              <a:rPr lang="en-US" sz="3300" dirty="0" smtClean="0">
                <a:latin typeface="Bahnschrift" pitchFamily="34" charset="0"/>
              </a:rPr>
              <a:t>        To Calls in Arrears A/c</a:t>
            </a:r>
          </a:p>
          <a:p>
            <a:pPr>
              <a:buNone/>
            </a:pPr>
            <a:r>
              <a:rPr lang="en-US" sz="3300" dirty="0" smtClean="0">
                <a:latin typeface="Bahnschrift" pitchFamily="34" charset="0"/>
              </a:rPr>
              <a:t>(Amount due on allotment/ call remaining unpaid now received  on……</a:t>
            </a:r>
          </a:p>
          <a:p>
            <a:pPr>
              <a:buNone/>
            </a:pPr>
            <a:r>
              <a:rPr lang="en-US" sz="3300" dirty="0" smtClean="0">
                <a:latin typeface="Bahnschrift" pitchFamily="34" charset="0"/>
              </a:rPr>
              <a:t>shares.)</a:t>
            </a:r>
          </a:p>
          <a:p>
            <a:pPr>
              <a:buNone/>
            </a:pPr>
            <a:endParaRPr lang="en-US"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70000" lnSpcReduction="20000"/>
          </a:bodyPr>
          <a:lstStyle/>
          <a:p>
            <a:pPr>
              <a:buNone/>
            </a:pPr>
            <a:r>
              <a:rPr lang="en-US" sz="6000" dirty="0" smtClean="0">
                <a:solidFill>
                  <a:schemeClr val="accent4">
                    <a:lumMod val="75000"/>
                  </a:schemeClr>
                </a:solidFill>
                <a:latin typeface="Algerian" pitchFamily="82" charset="0"/>
              </a:rPr>
              <a:t>FORFEITURE OF SHARES</a:t>
            </a:r>
          </a:p>
          <a:p>
            <a:pPr>
              <a:buNone/>
            </a:pPr>
            <a:r>
              <a:rPr lang="en-US" dirty="0" smtClean="0">
                <a:latin typeface="Bahnschrift" pitchFamily="34" charset="0"/>
              </a:rPr>
              <a:t>If a shareholder fails to pay the due amount of allotment or any call on shares</a:t>
            </a:r>
          </a:p>
          <a:p>
            <a:pPr>
              <a:buNone/>
            </a:pPr>
            <a:r>
              <a:rPr lang="en-US" dirty="0" smtClean="0">
                <a:latin typeface="Bahnschrift" pitchFamily="34" charset="0"/>
              </a:rPr>
              <a:t>issued by the company, the Board of directors may decide to cancel his/her membership of the company. With the cancellation, the defaulting shareholder also loses the amount paid by him/her on such shares. Thus, when a shareholder is deprived of his/her membership due to non payment</a:t>
            </a:r>
          </a:p>
          <a:p>
            <a:pPr>
              <a:buNone/>
            </a:pPr>
            <a:r>
              <a:rPr lang="en-US" dirty="0" smtClean="0">
                <a:latin typeface="Bahnschrift" pitchFamily="34" charset="0"/>
              </a:rPr>
              <a:t>of calls, it is known as </a:t>
            </a:r>
            <a:r>
              <a:rPr lang="en-US" dirty="0" smtClean="0">
                <a:solidFill>
                  <a:srgbClr val="FF0000"/>
                </a:solidFill>
                <a:latin typeface="Bahnschrift" pitchFamily="34" charset="0"/>
              </a:rPr>
              <a:t>forfeiture of shares.</a:t>
            </a:r>
          </a:p>
          <a:p>
            <a:pPr>
              <a:buNone/>
            </a:pPr>
            <a:endParaRPr lang="en-US" dirty="0" smtClean="0">
              <a:solidFill>
                <a:schemeClr val="accent4">
                  <a:lumMod val="75000"/>
                </a:schemeClr>
              </a:solidFill>
            </a:endParaRPr>
          </a:p>
          <a:p>
            <a:pPr>
              <a:buNone/>
            </a:pPr>
            <a:r>
              <a:rPr lang="en-US" sz="3600" dirty="0" smtClean="0">
                <a:solidFill>
                  <a:schemeClr val="accent4">
                    <a:lumMod val="75000"/>
                  </a:schemeClr>
                </a:solidFill>
                <a:latin typeface="Algerian" pitchFamily="82" charset="0"/>
              </a:rPr>
              <a:t>1. Forfeiture of shares issued at Par</a:t>
            </a:r>
          </a:p>
          <a:p>
            <a:pPr>
              <a:buNone/>
            </a:pPr>
            <a:r>
              <a:rPr lang="en-US" dirty="0" smtClean="0">
                <a:latin typeface="Bahnschrift" pitchFamily="34" charset="0"/>
              </a:rPr>
              <a:t>When shares issued at par are forfeited the accounting treatment will be</a:t>
            </a:r>
          </a:p>
          <a:p>
            <a:pPr>
              <a:buNone/>
            </a:pPr>
            <a:r>
              <a:rPr lang="en-US" dirty="0" smtClean="0">
                <a:latin typeface="Bahnschrift" pitchFamily="34" charset="0"/>
              </a:rPr>
              <a:t>as follows:</a:t>
            </a:r>
          </a:p>
          <a:p>
            <a:pPr>
              <a:buNone/>
            </a:pPr>
            <a:r>
              <a:rPr lang="en-US" dirty="0" smtClean="0">
                <a:latin typeface="Bahnschrift" pitchFamily="34" charset="0"/>
              </a:rPr>
              <a:t>(</a:t>
            </a:r>
            <a:r>
              <a:rPr lang="en-US" dirty="0" err="1" smtClean="0">
                <a:latin typeface="Bahnschrift" pitchFamily="34" charset="0"/>
              </a:rPr>
              <a:t>i</a:t>
            </a:r>
            <a:r>
              <a:rPr lang="en-US" dirty="0" smtClean="0">
                <a:latin typeface="Bahnschrift" pitchFamily="34" charset="0"/>
              </a:rPr>
              <a:t>) Debit Share Capital Account with amount called up (whether received</a:t>
            </a:r>
          </a:p>
          <a:p>
            <a:pPr>
              <a:buNone/>
            </a:pPr>
            <a:r>
              <a:rPr lang="en-US" dirty="0" smtClean="0">
                <a:latin typeface="Bahnschrift" pitchFamily="34" charset="0"/>
              </a:rPr>
              <a:t>or not) per share up to the time of forfeiture.</a:t>
            </a:r>
          </a:p>
          <a:p>
            <a:pPr>
              <a:buNone/>
            </a:pPr>
            <a:r>
              <a:rPr lang="en-US" dirty="0" smtClean="0">
                <a:latin typeface="Bahnschrift" pitchFamily="34" charset="0"/>
              </a:rPr>
              <a:t>(ii) Credit Share Forfeited A/c. with the amount received up to the time</a:t>
            </a:r>
          </a:p>
          <a:p>
            <a:pPr>
              <a:buNone/>
            </a:pPr>
            <a:r>
              <a:rPr lang="en-US" dirty="0" smtClean="0">
                <a:latin typeface="Bahnschrift" pitchFamily="34" charset="0"/>
              </a:rPr>
              <a:t>of forfeiture.</a:t>
            </a:r>
          </a:p>
          <a:p>
            <a:pPr>
              <a:buNone/>
            </a:pPr>
            <a:r>
              <a:rPr lang="en-US" dirty="0" smtClean="0">
                <a:latin typeface="Bahnschrift" pitchFamily="34" charset="0"/>
              </a:rPr>
              <a:t>(iii) Credit ‘Unpaid Calls A/c’ with the amount due on forfeited shares. The</a:t>
            </a:r>
            <a:endParaRPr lang="en-US" dirty="0">
              <a:latin typeface="Bahnschrift"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229600" cy="5791200"/>
          </a:xfrm>
        </p:spPr>
        <p:txBody>
          <a:bodyPr>
            <a:normAutofit fontScale="47500" lnSpcReduction="20000"/>
          </a:bodyPr>
          <a:lstStyle/>
          <a:p>
            <a:pPr algn="just">
              <a:buNone/>
            </a:pPr>
            <a:r>
              <a:rPr lang="en-US" sz="4200" dirty="0" smtClean="0">
                <a:solidFill>
                  <a:schemeClr val="accent4">
                    <a:lumMod val="50000"/>
                  </a:schemeClr>
                </a:solidFill>
                <a:latin typeface="Algerian" pitchFamily="82" charset="0"/>
              </a:rPr>
              <a:t>FORFEITURE OF SHARES ISSUED AT PREMIUM AND AT</a:t>
            </a:r>
          </a:p>
          <a:p>
            <a:pPr algn="just">
              <a:buNone/>
            </a:pPr>
            <a:r>
              <a:rPr lang="en-US" sz="4200" dirty="0" smtClean="0">
                <a:solidFill>
                  <a:schemeClr val="accent4">
                    <a:lumMod val="50000"/>
                  </a:schemeClr>
                </a:solidFill>
                <a:latin typeface="Algerian" pitchFamily="82" charset="0"/>
              </a:rPr>
              <a:t>DISCOUNT</a:t>
            </a:r>
          </a:p>
          <a:p>
            <a:pPr>
              <a:buNone/>
            </a:pPr>
            <a:r>
              <a:rPr lang="en-US" sz="3800" dirty="0" smtClean="0">
                <a:latin typeface="Bahnschrift" pitchFamily="34" charset="0"/>
              </a:rPr>
              <a:t>In case shares are issued at premium and thereafter forfeited there can be</a:t>
            </a:r>
          </a:p>
          <a:p>
            <a:pPr>
              <a:buNone/>
            </a:pPr>
            <a:r>
              <a:rPr lang="en-US" sz="3800" dirty="0" smtClean="0">
                <a:latin typeface="Bahnschrift" pitchFamily="34" charset="0"/>
              </a:rPr>
              <a:t>two situations :</a:t>
            </a:r>
          </a:p>
          <a:p>
            <a:pPr>
              <a:buNone/>
            </a:pPr>
            <a:r>
              <a:rPr lang="en-US" sz="3800" dirty="0" smtClean="0">
                <a:latin typeface="Bahnschrift" pitchFamily="34" charset="0"/>
              </a:rPr>
              <a:t> Premium on shares has been received prior to the forfeiture.</a:t>
            </a:r>
          </a:p>
          <a:p>
            <a:pPr>
              <a:buNone/>
            </a:pPr>
            <a:r>
              <a:rPr lang="en-US" sz="3800" dirty="0" smtClean="0">
                <a:latin typeface="Bahnschrift" pitchFamily="34" charset="0"/>
              </a:rPr>
              <a:t> Amount of premium on shares has not been received and it still stands</a:t>
            </a:r>
          </a:p>
          <a:p>
            <a:pPr>
              <a:buNone/>
            </a:pPr>
            <a:r>
              <a:rPr lang="en-US" sz="3800" dirty="0" smtClean="0">
                <a:latin typeface="Bahnschrift" pitchFamily="34" charset="0"/>
              </a:rPr>
              <a:t>credited to the Securities Premium A/c.</a:t>
            </a:r>
          </a:p>
          <a:p>
            <a:pPr>
              <a:buNone/>
            </a:pPr>
            <a:endParaRPr lang="en-US" sz="3800" dirty="0" smtClean="0">
              <a:latin typeface="Bahnschrift" pitchFamily="34" charset="0"/>
            </a:endParaRPr>
          </a:p>
          <a:p>
            <a:pPr>
              <a:buNone/>
            </a:pPr>
            <a:r>
              <a:rPr lang="en-US" sz="3800" dirty="0" smtClean="0">
                <a:latin typeface="Bahnschrift" pitchFamily="34" charset="0"/>
              </a:rPr>
              <a:t>1. Premium money has been received prior to the forfeiture</a:t>
            </a:r>
          </a:p>
          <a:p>
            <a:pPr>
              <a:buNone/>
            </a:pPr>
            <a:r>
              <a:rPr lang="en-US" sz="3800" dirty="0" smtClean="0">
                <a:latin typeface="Bahnschrift" pitchFamily="34" charset="0"/>
              </a:rPr>
              <a:t>If the amount of premium on shares forfeited has been received by the</a:t>
            </a:r>
          </a:p>
          <a:p>
            <a:pPr>
              <a:buNone/>
            </a:pPr>
            <a:r>
              <a:rPr lang="en-US" sz="3800" dirty="0" smtClean="0">
                <a:latin typeface="Bahnschrift" pitchFamily="34" charset="0"/>
              </a:rPr>
              <a:t>company prior to the forfeiture, securities Premium A/c will not affected. In this case the journal entry of forfeiture of shares will be similar to the entry made as if the shares had been issued at par.</a:t>
            </a:r>
          </a:p>
          <a:p>
            <a:pPr>
              <a:buNone/>
            </a:pPr>
            <a:endParaRPr lang="en-US" sz="3800" dirty="0" smtClean="0">
              <a:latin typeface="Bahnschrift" pitchFamily="34" charset="0"/>
            </a:endParaRPr>
          </a:p>
          <a:p>
            <a:pPr>
              <a:buNone/>
            </a:pPr>
            <a:r>
              <a:rPr lang="en-US" sz="3800" dirty="0" smtClean="0">
                <a:latin typeface="Bahnschrift" pitchFamily="34" charset="0"/>
              </a:rPr>
              <a:t>The journal entry will be :</a:t>
            </a:r>
          </a:p>
          <a:p>
            <a:pPr>
              <a:buNone/>
            </a:pPr>
            <a:endParaRPr lang="en-US" sz="3800" dirty="0" smtClean="0">
              <a:latin typeface="Bahnschrift" pitchFamily="34" charset="0"/>
            </a:endParaRPr>
          </a:p>
          <a:p>
            <a:pPr>
              <a:buNone/>
            </a:pPr>
            <a:r>
              <a:rPr lang="en-US" sz="3800" dirty="0" smtClean="0">
                <a:latin typeface="Bahnschrift" pitchFamily="34" charset="0"/>
              </a:rPr>
              <a:t>                                    Share Capital A/c …Dr</a:t>
            </a:r>
          </a:p>
          <a:p>
            <a:pPr>
              <a:buNone/>
            </a:pPr>
            <a:r>
              <a:rPr lang="en-US" sz="3800" dirty="0" smtClean="0">
                <a:latin typeface="Bahnschrift" pitchFamily="34" charset="0"/>
              </a:rPr>
              <a:t>                                              To Share forfeited A/c</a:t>
            </a:r>
          </a:p>
          <a:p>
            <a:pPr>
              <a:buNone/>
            </a:pPr>
            <a:r>
              <a:rPr lang="en-US" sz="3800" dirty="0" smtClean="0">
                <a:latin typeface="Bahnschrift" pitchFamily="34" charset="0"/>
              </a:rPr>
              <a:t>                                              To Unpaid Calls A/c./Calls in arrears A/c</a:t>
            </a:r>
          </a:p>
          <a:p>
            <a:pPr>
              <a:buNone/>
            </a:pPr>
            <a:r>
              <a:rPr lang="en-US" sz="3800" dirty="0" smtClean="0">
                <a:latin typeface="Bahnschrift" pitchFamily="34" charset="0"/>
              </a:rPr>
              <a:t>                                              (forfeiture of share issued at premium)</a:t>
            </a:r>
          </a:p>
          <a:p>
            <a:pPr>
              <a:buNone/>
            </a:pPr>
            <a:endParaRPr lang="en-US" sz="3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70000" lnSpcReduction="20000"/>
          </a:bodyPr>
          <a:lstStyle/>
          <a:p>
            <a:pPr>
              <a:buNone/>
            </a:pPr>
            <a:r>
              <a:rPr lang="en-US" dirty="0" smtClean="0">
                <a:latin typeface="Algerian" pitchFamily="82" charset="0"/>
              </a:rPr>
              <a:t>2</a:t>
            </a:r>
            <a:r>
              <a:rPr lang="en-US" dirty="0" smtClean="0">
                <a:solidFill>
                  <a:schemeClr val="accent4">
                    <a:lumMod val="50000"/>
                  </a:schemeClr>
                </a:solidFill>
                <a:latin typeface="Algerian" pitchFamily="82" charset="0"/>
              </a:rPr>
              <a:t>. Premium on shares has not been received and stands credited to Securities Premium A/c as due but not paid.</a:t>
            </a:r>
          </a:p>
          <a:p>
            <a:pPr>
              <a:buNone/>
            </a:pPr>
            <a:endParaRPr lang="en-US" dirty="0" smtClean="0"/>
          </a:p>
          <a:p>
            <a:pPr>
              <a:buNone/>
            </a:pPr>
            <a:r>
              <a:rPr lang="en-US" dirty="0" smtClean="0">
                <a:latin typeface="Bahnschrift" pitchFamily="34" charset="0"/>
              </a:rPr>
              <a:t>When a share is forfeited on which the amount of premium has been made</a:t>
            </a:r>
          </a:p>
          <a:p>
            <a:pPr>
              <a:buNone/>
            </a:pPr>
            <a:r>
              <a:rPr lang="en-US" dirty="0" smtClean="0">
                <a:latin typeface="Bahnschrift" pitchFamily="34" charset="0"/>
              </a:rPr>
              <a:t>due but has not been received, either wholly or partially, the Securities</a:t>
            </a:r>
          </a:p>
          <a:p>
            <a:pPr>
              <a:buNone/>
            </a:pPr>
            <a:r>
              <a:rPr lang="en-US" dirty="0" smtClean="0">
                <a:latin typeface="Bahnschrift" pitchFamily="34" charset="0"/>
              </a:rPr>
              <a:t>Premium A/c will be cancelled. At the time of making due, Securities</a:t>
            </a:r>
          </a:p>
          <a:p>
            <a:pPr>
              <a:buNone/>
            </a:pPr>
            <a:r>
              <a:rPr lang="en-US" dirty="0" smtClean="0">
                <a:latin typeface="Bahnschrift" pitchFamily="34" charset="0"/>
              </a:rPr>
              <a:t>Premium A/c will be credited. </a:t>
            </a:r>
          </a:p>
          <a:p>
            <a:pPr>
              <a:buNone/>
            </a:pPr>
            <a:endParaRPr lang="en-US" dirty="0" smtClean="0">
              <a:latin typeface="Bahnschrift" pitchFamily="34" charset="0"/>
            </a:endParaRPr>
          </a:p>
          <a:p>
            <a:pPr>
              <a:buNone/>
            </a:pPr>
            <a:r>
              <a:rPr lang="en-US" dirty="0" smtClean="0">
                <a:solidFill>
                  <a:srgbClr val="C00000"/>
                </a:solidFill>
                <a:latin typeface="Bahnschrift" pitchFamily="34" charset="0"/>
              </a:rPr>
              <a:t>The journal entry will be as follows</a:t>
            </a:r>
            <a:r>
              <a:rPr lang="en-US" dirty="0" smtClean="0">
                <a:latin typeface="Bahnschrift" pitchFamily="34" charset="0"/>
              </a:rPr>
              <a:t>:</a:t>
            </a:r>
          </a:p>
          <a:p>
            <a:pPr>
              <a:buNone/>
            </a:pPr>
            <a:endParaRPr lang="en-US" dirty="0" smtClean="0">
              <a:latin typeface="Bahnschrift" pitchFamily="34" charset="0"/>
            </a:endParaRPr>
          </a:p>
          <a:p>
            <a:pPr>
              <a:buNone/>
            </a:pPr>
            <a:r>
              <a:rPr lang="en-US" dirty="0" smtClean="0">
                <a:latin typeface="Bahnschrift" pitchFamily="34" charset="0"/>
              </a:rPr>
              <a:t>          Share Capital A/c Dr</a:t>
            </a:r>
          </a:p>
          <a:p>
            <a:pPr>
              <a:buNone/>
            </a:pPr>
            <a:r>
              <a:rPr lang="en-US" dirty="0" smtClean="0">
                <a:latin typeface="Bahnschrift" pitchFamily="34" charset="0"/>
              </a:rPr>
              <a:t>          Securities Premium A/c Dr</a:t>
            </a:r>
          </a:p>
          <a:p>
            <a:pPr>
              <a:buNone/>
            </a:pPr>
            <a:r>
              <a:rPr lang="en-US" dirty="0" smtClean="0">
                <a:latin typeface="Bahnschrift" pitchFamily="34" charset="0"/>
              </a:rPr>
              <a:t>                          To Share Forfeited A/c</a:t>
            </a:r>
          </a:p>
          <a:p>
            <a:pPr>
              <a:buNone/>
            </a:pPr>
            <a:r>
              <a:rPr lang="en-US" dirty="0" smtClean="0">
                <a:latin typeface="Bahnschrift" pitchFamily="34" charset="0"/>
              </a:rPr>
              <a:t>                          To Unpaid call A/c.</a:t>
            </a:r>
          </a:p>
          <a:p>
            <a:pPr>
              <a:buNone/>
            </a:pPr>
            <a:r>
              <a:rPr lang="en-US" dirty="0" smtClean="0">
                <a:latin typeface="Bahnschrift" pitchFamily="34" charset="0"/>
              </a:rPr>
              <a:t>(Forfeiture of shares originally issued at premium due to non payment of</a:t>
            </a:r>
          </a:p>
          <a:p>
            <a:pPr>
              <a:buNone/>
            </a:pPr>
            <a:r>
              <a:rPr lang="en-US" dirty="0" smtClean="0">
                <a:latin typeface="Bahnschrift" pitchFamily="34" charset="0"/>
              </a:rPr>
              <a:t>dues).</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70000" lnSpcReduction="20000"/>
          </a:bodyPr>
          <a:lstStyle/>
          <a:p>
            <a:pPr>
              <a:buNone/>
            </a:pPr>
            <a:r>
              <a:rPr lang="en-US" sz="4000" dirty="0" smtClean="0">
                <a:solidFill>
                  <a:schemeClr val="accent4">
                    <a:lumMod val="50000"/>
                  </a:schemeClr>
                </a:solidFill>
                <a:latin typeface="Algerian" pitchFamily="82" charset="0"/>
              </a:rPr>
              <a:t>Forfeiture of shares issued at discount</a:t>
            </a:r>
          </a:p>
          <a:p>
            <a:pPr>
              <a:buNone/>
            </a:pPr>
            <a:endParaRPr lang="en-US" dirty="0" smtClean="0"/>
          </a:p>
          <a:p>
            <a:pPr>
              <a:buNone/>
            </a:pPr>
            <a:r>
              <a:rPr lang="en-US" dirty="0" smtClean="0">
                <a:latin typeface="Bahnschrift" pitchFamily="34" charset="0"/>
              </a:rPr>
              <a:t>Discount on issue of shares is a loss to the company. When shares issued</a:t>
            </a:r>
          </a:p>
          <a:p>
            <a:pPr>
              <a:buNone/>
            </a:pPr>
            <a:r>
              <a:rPr lang="en-US" dirty="0" smtClean="0">
                <a:latin typeface="Bahnschrift" pitchFamily="34" charset="0"/>
              </a:rPr>
              <a:t>at a discount are forfeited for non payment of dues, the discount allowed</a:t>
            </a:r>
          </a:p>
          <a:p>
            <a:pPr>
              <a:buNone/>
            </a:pPr>
            <a:r>
              <a:rPr lang="en-US" dirty="0" smtClean="0">
                <a:latin typeface="Bahnschrift" pitchFamily="34" charset="0"/>
              </a:rPr>
              <a:t>on such shares is written back. At the time of  issue of shares, Discount</a:t>
            </a:r>
          </a:p>
          <a:p>
            <a:pPr>
              <a:buNone/>
            </a:pPr>
            <a:r>
              <a:rPr lang="en-US" dirty="0" smtClean="0">
                <a:latin typeface="Bahnschrift" pitchFamily="34" charset="0"/>
              </a:rPr>
              <a:t>on issue of Shares A/c is debited and when forfeited, this account is credited</a:t>
            </a:r>
          </a:p>
          <a:p>
            <a:pPr>
              <a:buNone/>
            </a:pPr>
            <a:r>
              <a:rPr lang="en-US" dirty="0" smtClean="0">
                <a:latin typeface="Bahnschrift" pitchFamily="34" charset="0"/>
              </a:rPr>
              <a:t>to cancel the discount allowed on such shares. </a:t>
            </a:r>
          </a:p>
          <a:p>
            <a:pPr>
              <a:buNone/>
            </a:pPr>
            <a:endParaRPr lang="en-US" dirty="0" smtClean="0">
              <a:latin typeface="Bahnschrift" pitchFamily="34" charset="0"/>
            </a:endParaRPr>
          </a:p>
          <a:p>
            <a:pPr>
              <a:buNone/>
            </a:pPr>
            <a:r>
              <a:rPr lang="en-US" dirty="0" smtClean="0">
                <a:solidFill>
                  <a:srgbClr val="C00000"/>
                </a:solidFill>
                <a:latin typeface="Bahnschrift" pitchFamily="34" charset="0"/>
              </a:rPr>
              <a:t>In this case the following journal entry is made :</a:t>
            </a:r>
          </a:p>
          <a:p>
            <a:pPr>
              <a:buNone/>
            </a:pPr>
            <a:endParaRPr lang="en-US" dirty="0" smtClean="0">
              <a:latin typeface="Bahnschrift" pitchFamily="34" charset="0"/>
            </a:endParaRPr>
          </a:p>
          <a:p>
            <a:pPr>
              <a:buNone/>
            </a:pPr>
            <a:r>
              <a:rPr lang="en-US" dirty="0" smtClean="0">
                <a:latin typeface="Bahnschrift" pitchFamily="34" charset="0"/>
              </a:rPr>
              <a:t>   Share Capital A/c Dr.</a:t>
            </a:r>
          </a:p>
          <a:p>
            <a:pPr>
              <a:buNone/>
            </a:pPr>
            <a:r>
              <a:rPr lang="en-US" dirty="0" smtClean="0">
                <a:latin typeface="Bahnschrift" pitchFamily="34" charset="0"/>
              </a:rPr>
              <a:t>           To Share Forfeited A/c</a:t>
            </a:r>
          </a:p>
          <a:p>
            <a:pPr>
              <a:buNone/>
            </a:pPr>
            <a:r>
              <a:rPr lang="en-US" dirty="0" smtClean="0">
                <a:latin typeface="Bahnschrift" pitchFamily="34" charset="0"/>
              </a:rPr>
              <a:t>           To Discount on Issue of Shares A/c</a:t>
            </a:r>
          </a:p>
          <a:p>
            <a:pPr>
              <a:buNone/>
            </a:pPr>
            <a:r>
              <a:rPr lang="en-US" dirty="0" smtClean="0">
                <a:latin typeface="Bahnschrift" pitchFamily="34" charset="0"/>
              </a:rPr>
              <a:t>           To Unpaid call A/c</a:t>
            </a:r>
          </a:p>
          <a:p>
            <a:pPr>
              <a:buNone/>
            </a:pPr>
            <a:r>
              <a:rPr lang="en-US" dirty="0" smtClean="0">
                <a:latin typeface="Bahnschrift" pitchFamily="34" charset="0"/>
              </a:rPr>
              <a:t>(Forfeiture of shares originally issued at discount for non payment of dues).</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867400"/>
          </a:xfrm>
        </p:spPr>
        <p:txBody>
          <a:bodyPr>
            <a:normAutofit fontScale="55000" lnSpcReduction="20000"/>
          </a:bodyPr>
          <a:lstStyle/>
          <a:p>
            <a:pPr>
              <a:buNone/>
            </a:pPr>
            <a:r>
              <a:rPr lang="en-US" sz="5400" dirty="0" smtClean="0">
                <a:solidFill>
                  <a:schemeClr val="accent4">
                    <a:lumMod val="50000"/>
                  </a:schemeClr>
                </a:solidFill>
                <a:latin typeface="Algerian" pitchFamily="82" charset="0"/>
              </a:rPr>
              <a:t>REISSUE OF FORFEITED SHARES </a:t>
            </a:r>
          </a:p>
          <a:p>
            <a:pPr>
              <a:buNone/>
            </a:pPr>
            <a:r>
              <a:rPr lang="en-US" sz="3300" dirty="0" smtClean="0">
                <a:latin typeface="Bahnschrift" pitchFamily="34" charset="0"/>
              </a:rPr>
              <a:t>Forfeited shares may be reissued by the company directors for any amount bit if such shares are issued at a discount then the amount of discount should not exceed the actual amount received on forfeited shares plus original discount on reissued shares, if any.</a:t>
            </a:r>
          </a:p>
          <a:p>
            <a:pPr>
              <a:buNone/>
            </a:pPr>
            <a:endParaRPr lang="en-US" sz="3300" dirty="0" smtClean="0">
              <a:latin typeface="Bahnschrift" pitchFamily="34" charset="0"/>
            </a:endParaRPr>
          </a:p>
          <a:p>
            <a:pPr>
              <a:buNone/>
            </a:pPr>
            <a:r>
              <a:rPr lang="en-US" sz="3300" dirty="0" smtClean="0">
                <a:solidFill>
                  <a:srgbClr val="C00000"/>
                </a:solidFill>
                <a:latin typeface="Bahnschrift" pitchFamily="34" charset="0"/>
              </a:rPr>
              <a:t>The following journal entry will be passed  :</a:t>
            </a:r>
          </a:p>
          <a:p>
            <a:pPr>
              <a:buNone/>
            </a:pPr>
            <a:endParaRPr lang="en-US" sz="3300" dirty="0" smtClean="0">
              <a:latin typeface="Bahnschrift" pitchFamily="34" charset="0"/>
            </a:endParaRPr>
          </a:p>
          <a:p>
            <a:pPr>
              <a:buNone/>
            </a:pPr>
            <a:r>
              <a:rPr lang="en-US" sz="3300" dirty="0" smtClean="0">
                <a:latin typeface="Bahnschrift" pitchFamily="34" charset="0"/>
              </a:rPr>
              <a:t>Bank a/c Dr. ( amount received)</a:t>
            </a:r>
          </a:p>
          <a:p>
            <a:pPr>
              <a:buNone/>
            </a:pPr>
            <a:r>
              <a:rPr lang="en-US" sz="3300" dirty="0" smtClean="0">
                <a:latin typeface="Bahnschrift" pitchFamily="34" charset="0"/>
              </a:rPr>
              <a:t>Discount on issue of shares a/c Dr.(with original rate of discount if issued at </a:t>
            </a:r>
            <a:r>
              <a:rPr lang="en-US" sz="3300" dirty="0" err="1" smtClean="0">
                <a:latin typeface="Bahnschrift" pitchFamily="34" charset="0"/>
              </a:rPr>
              <a:t>dis</a:t>
            </a:r>
            <a:r>
              <a:rPr lang="en-US" sz="3300" dirty="0" smtClean="0">
                <a:latin typeface="Bahnschrift" pitchFamily="34" charset="0"/>
              </a:rPr>
              <a:t>)</a:t>
            </a:r>
          </a:p>
          <a:p>
            <a:pPr>
              <a:buNone/>
            </a:pPr>
            <a:r>
              <a:rPr lang="en-US" sz="3300" dirty="0" smtClean="0">
                <a:latin typeface="Bahnschrift" pitchFamily="34" charset="0"/>
              </a:rPr>
              <a:t>Share forfeited a/c(loss on issue)</a:t>
            </a:r>
          </a:p>
          <a:p>
            <a:pPr>
              <a:buNone/>
            </a:pPr>
            <a:r>
              <a:rPr lang="en-US" sz="3300" dirty="0" smtClean="0">
                <a:latin typeface="Bahnschrift" pitchFamily="34" charset="0"/>
              </a:rPr>
              <a:t>            To share capital a/c( with face value of shares  )</a:t>
            </a:r>
          </a:p>
          <a:p>
            <a:pPr>
              <a:buNone/>
            </a:pPr>
            <a:r>
              <a:rPr lang="en-US" sz="3300" dirty="0" smtClean="0">
                <a:latin typeface="Bahnschrift" pitchFamily="34" charset="0"/>
              </a:rPr>
              <a:t>             To securities premium a/c(if shares are reissued at premium)</a:t>
            </a:r>
          </a:p>
          <a:p>
            <a:pPr>
              <a:buNone/>
            </a:pPr>
            <a:endParaRPr lang="en-US" sz="3300" dirty="0" smtClean="0">
              <a:latin typeface="Bahnschrift" pitchFamily="34" charset="0"/>
            </a:endParaRPr>
          </a:p>
          <a:p>
            <a:pPr>
              <a:buNone/>
            </a:pPr>
            <a:r>
              <a:rPr lang="en-US" sz="3300" dirty="0" smtClean="0">
                <a:latin typeface="Bahnschrift" pitchFamily="34" charset="0"/>
              </a:rPr>
              <a:t>After the reissue if there is no balance in shares forfeited  account  then there will be no capital profit. But where there is profit on the reissue of forfeited shares , such a profit is treated as a capital profit and balance or amount relating to shares reissued will be transferred to capital reserve by following entry ;</a:t>
            </a:r>
          </a:p>
          <a:p>
            <a:pPr>
              <a:buNone/>
            </a:pPr>
            <a:r>
              <a:rPr lang="en-US" sz="3300" dirty="0" smtClean="0">
                <a:latin typeface="Bahnschrift" pitchFamily="34" charset="0"/>
              </a:rPr>
              <a:t>                         Share Forfeited a/c </a:t>
            </a:r>
          </a:p>
          <a:p>
            <a:pPr>
              <a:buNone/>
            </a:pPr>
            <a:r>
              <a:rPr lang="en-US" sz="3300" dirty="0" smtClean="0">
                <a:latin typeface="Bahnschrift" pitchFamily="34" charset="0"/>
              </a:rPr>
              <a:t>                                 To capital reserve a/c </a:t>
            </a:r>
          </a:p>
          <a:p>
            <a:pPr>
              <a:buNone/>
            </a:pPr>
            <a:endParaRPr lang="en-US" dirty="0" smtClean="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382000" cy="2057400"/>
          </a:xfrm>
        </p:spPr>
        <p:txBody>
          <a:bodyPr>
            <a:normAutofit/>
          </a:bodyPr>
          <a:lstStyle/>
          <a:p>
            <a:pPr algn="ctr"/>
            <a:r>
              <a:rPr lang="en-US" sz="4400" b="1" dirty="0" smtClean="0">
                <a:latin typeface="Algerian" pitchFamily="82" charset="0"/>
              </a:rPr>
              <a:t>UNIT-II: </a:t>
            </a:r>
            <a:r>
              <a:rPr lang="en-US" sz="4400" b="1" dirty="0" smtClean="0">
                <a:latin typeface="Algerian" pitchFamily="82" charset="0"/>
              </a:rPr>
              <a:t>issue and redemption of debentures</a:t>
            </a:r>
            <a:endParaRPr lang="en-US" sz="4400" b="1" dirty="0">
              <a:latin typeface="Algerian" pitchFamily="8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lgerian" pitchFamily="82" charset="0"/>
              </a:rPr>
              <a:t>Definition  of debenture</a:t>
            </a:r>
            <a:endParaRPr lang="en-US" sz="2400" dirty="0">
              <a:latin typeface="Algerian" pitchFamily="82" charset="0"/>
            </a:endParaRPr>
          </a:p>
        </p:txBody>
      </p:sp>
      <p:sp>
        <p:nvSpPr>
          <p:cNvPr id="3" name="Content Placeholder 2"/>
          <p:cNvSpPr>
            <a:spLocks noGrp="1"/>
          </p:cNvSpPr>
          <p:nvPr>
            <p:ph idx="1"/>
          </p:nvPr>
        </p:nvSpPr>
        <p:spPr/>
        <p:txBody>
          <a:bodyPr>
            <a:normAutofit/>
          </a:bodyPr>
          <a:lstStyle/>
          <a:p>
            <a:pPr algn="just">
              <a:buNone/>
            </a:pPr>
            <a:r>
              <a:rPr lang="en-US" sz="2000" dirty="0" smtClean="0">
                <a:latin typeface="Bahnschrift" pitchFamily="34" charset="0"/>
              </a:rPr>
              <a:t>    It includes debenture stock , bonds , and any other  securities of a company  whether constituting  a charge on the assets of a company or not </a:t>
            </a:r>
          </a:p>
          <a:p>
            <a:pPr>
              <a:buNone/>
            </a:pPr>
            <a:endParaRPr lang="en-US" sz="2000" dirty="0" smtClean="0">
              <a:latin typeface="Bahnschrift" pitchFamily="34" charset="0"/>
            </a:endParaRPr>
          </a:p>
          <a:p>
            <a:pPr>
              <a:buNone/>
            </a:pPr>
            <a:r>
              <a:rPr lang="en-US" sz="2400" dirty="0" smtClean="0">
                <a:solidFill>
                  <a:schemeClr val="accent2">
                    <a:lumMod val="50000"/>
                  </a:schemeClr>
                </a:solidFill>
                <a:latin typeface="Algerian" pitchFamily="82" charset="0"/>
              </a:rPr>
              <a:t>Features of Debentures</a:t>
            </a:r>
          </a:p>
          <a:p>
            <a:pPr algn="just"/>
            <a:r>
              <a:rPr lang="en-US" sz="2000" dirty="0" smtClean="0">
                <a:latin typeface="Bahnschrift" pitchFamily="34" charset="0"/>
              </a:rPr>
              <a:t>It is a document which acknowledges the debt of company </a:t>
            </a:r>
          </a:p>
          <a:p>
            <a:pPr algn="just"/>
            <a:r>
              <a:rPr lang="en-US" sz="2000" dirty="0" smtClean="0">
                <a:latin typeface="Bahnschrift" pitchFamily="34" charset="0"/>
              </a:rPr>
              <a:t>It carries interest at fixed rate </a:t>
            </a:r>
          </a:p>
          <a:p>
            <a:pPr algn="just"/>
            <a:r>
              <a:rPr lang="en-US" sz="2000" dirty="0" smtClean="0">
                <a:latin typeface="Bahnschrift" pitchFamily="34" charset="0"/>
              </a:rPr>
              <a:t>A debenture is secured by charge on the assets of company </a:t>
            </a:r>
          </a:p>
          <a:p>
            <a:pPr algn="just"/>
            <a:r>
              <a:rPr lang="en-US" sz="2000" dirty="0" smtClean="0">
                <a:latin typeface="Bahnschrift" pitchFamily="34" charset="0"/>
              </a:rPr>
              <a:t>They do not enjoy the voting rights</a:t>
            </a:r>
          </a:p>
          <a:p>
            <a:pPr>
              <a:buNone/>
            </a:pPr>
            <a:endParaRPr lang="en-US" sz="2000" dirty="0">
              <a:latin typeface="Bahnschrift"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Algerian" pitchFamily="82" charset="0"/>
              </a:rPr>
              <a:t>Nature of debenture</a:t>
            </a:r>
            <a:endParaRPr lang="en-US" sz="2400" dirty="0">
              <a:latin typeface="Algerian" pitchFamily="82" charset="0"/>
            </a:endParaRPr>
          </a:p>
        </p:txBody>
      </p:sp>
      <p:sp>
        <p:nvSpPr>
          <p:cNvPr id="3" name="Content Placeholder 2"/>
          <p:cNvSpPr>
            <a:spLocks noGrp="1"/>
          </p:cNvSpPr>
          <p:nvPr>
            <p:ph idx="1"/>
          </p:nvPr>
        </p:nvSpPr>
        <p:spPr/>
        <p:txBody>
          <a:bodyPr>
            <a:normAutofit/>
          </a:bodyPr>
          <a:lstStyle/>
          <a:p>
            <a:pPr>
              <a:buNone/>
            </a:pPr>
            <a:r>
              <a:rPr lang="en-US" sz="2000" dirty="0" smtClean="0"/>
              <a:t>It is a part of borrowed funds</a:t>
            </a:r>
          </a:p>
          <a:p>
            <a:pPr>
              <a:buNone/>
            </a:pPr>
            <a:r>
              <a:rPr lang="en-US" sz="2000" dirty="0" smtClean="0"/>
              <a:t>They are the creditors of the company </a:t>
            </a:r>
          </a:p>
          <a:p>
            <a:pPr>
              <a:buNone/>
            </a:pPr>
            <a:r>
              <a:rPr lang="en-US" sz="2000" dirty="0" smtClean="0"/>
              <a:t>Debenture holders gets interest even if there are losses</a:t>
            </a:r>
          </a:p>
          <a:p>
            <a:pPr>
              <a:buNone/>
            </a:pPr>
            <a:r>
              <a:rPr lang="en-US" sz="2000" dirty="0" smtClean="0"/>
              <a:t>They are redeemed on due date</a:t>
            </a:r>
          </a:p>
          <a:p>
            <a:pPr>
              <a:buNone/>
            </a:pPr>
            <a:r>
              <a:rPr lang="en-US" sz="2000" dirty="0" smtClean="0"/>
              <a:t>Debenture holders don’t enjoy voting rights</a:t>
            </a:r>
          </a:p>
          <a:p>
            <a:pPr>
              <a:buNone/>
            </a:pPr>
            <a:r>
              <a:rPr lang="en-US" sz="2000" dirty="0" smtClean="0"/>
              <a:t>They can be converted into equity shares </a:t>
            </a:r>
          </a:p>
          <a:p>
            <a:pPr>
              <a:buNone/>
            </a:pPr>
            <a:r>
              <a:rPr lang="en-US" sz="2000" dirty="0" smtClean="0"/>
              <a:t>There are no legal restrictions on purchase of its own debentures</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MEANING OF COMPANY </a:t>
            </a:r>
            <a:br>
              <a:rPr lang="en-US" dirty="0" smtClean="0">
                <a:latin typeface="Algerian" pitchFamily="82" charset="0"/>
              </a:rPr>
            </a:br>
            <a:endParaRPr lang="en-US" dirty="0"/>
          </a:p>
        </p:txBody>
      </p:sp>
      <p:sp>
        <p:nvSpPr>
          <p:cNvPr id="3" name="Content Placeholder 2"/>
          <p:cNvSpPr>
            <a:spLocks noGrp="1"/>
          </p:cNvSpPr>
          <p:nvPr>
            <p:ph idx="1"/>
          </p:nvPr>
        </p:nvSpPr>
        <p:spPr/>
        <p:txBody>
          <a:bodyPr>
            <a:normAutofit fontScale="85000" lnSpcReduction="20000"/>
          </a:bodyPr>
          <a:lstStyle/>
          <a:p>
            <a:pPr algn="just">
              <a:lnSpc>
                <a:spcPct val="150000"/>
              </a:lnSpc>
            </a:pPr>
            <a:r>
              <a:rPr lang="en-US" sz="2400" dirty="0" smtClean="0">
                <a:latin typeface="Bahnschrift" pitchFamily="34" charset="0"/>
              </a:rPr>
              <a:t>Company is a voluntary association of persons formed for the purpose of doing business having a distinct name and limited liability. </a:t>
            </a:r>
          </a:p>
          <a:p>
            <a:pPr algn="just">
              <a:lnSpc>
                <a:spcPct val="150000"/>
              </a:lnSpc>
            </a:pPr>
            <a:r>
              <a:rPr lang="en-US" sz="2400" dirty="0" smtClean="0">
                <a:latin typeface="Bahnschrift" pitchFamily="34" charset="0"/>
              </a:rPr>
              <a:t>It is a juristic person having a separate legal entity distinct from the members who constitute it, capable of rights and duties of its own and endowed with the potential of perpetual succession. </a:t>
            </a:r>
          </a:p>
          <a:p>
            <a:pPr algn="just">
              <a:lnSpc>
                <a:spcPct val="150000"/>
              </a:lnSpc>
            </a:pPr>
            <a:r>
              <a:rPr lang="en-US" sz="2400" dirty="0" smtClean="0">
                <a:latin typeface="Bahnschrift" pitchFamily="34" charset="0"/>
              </a:rPr>
              <a:t>The Companies Act, 1956, states that 'company' includes company formed and registered under the Act or an existing company i.e. a company formed or registered under any of the previous company laws. </a:t>
            </a:r>
          </a:p>
          <a:p>
            <a:pPr algn="just"/>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2400" dirty="0" smtClean="0">
                <a:latin typeface="Algerian" pitchFamily="82" charset="0"/>
              </a:rPr>
              <a:t>Types of debentures</a:t>
            </a:r>
            <a:endParaRPr lang="en-US" sz="2400" dirty="0">
              <a:latin typeface="Algerian" pitchFamily="82" charset="0"/>
            </a:endParaRPr>
          </a:p>
        </p:txBody>
      </p:sp>
      <p:sp>
        <p:nvSpPr>
          <p:cNvPr id="3" name="Content Placeholder 2"/>
          <p:cNvSpPr>
            <a:spLocks noGrp="1"/>
          </p:cNvSpPr>
          <p:nvPr>
            <p:ph idx="1"/>
          </p:nvPr>
        </p:nvSpPr>
        <p:spPr>
          <a:xfrm>
            <a:off x="457200" y="1524000"/>
            <a:ext cx="8229600" cy="5638800"/>
          </a:xfrm>
        </p:spPr>
        <p:txBody>
          <a:bodyPr>
            <a:normAutofit fontScale="40000" lnSpcReduction="20000"/>
          </a:bodyPr>
          <a:lstStyle/>
          <a:p>
            <a:r>
              <a:rPr lang="en-US" sz="4000" b="1" dirty="0" smtClean="0">
                <a:solidFill>
                  <a:srgbClr val="C00000"/>
                </a:solidFill>
                <a:latin typeface="Bahnschrift" pitchFamily="34" charset="0"/>
              </a:rPr>
              <a:t>Simple or unsecured debentures-</a:t>
            </a:r>
          </a:p>
          <a:p>
            <a:pPr>
              <a:buNone/>
            </a:pPr>
            <a:r>
              <a:rPr lang="en-US" sz="4000" dirty="0">
                <a:latin typeface="Bahnschrift" pitchFamily="34" charset="0"/>
              </a:rPr>
              <a:t> </a:t>
            </a:r>
            <a:r>
              <a:rPr lang="en-US" sz="4000" dirty="0" smtClean="0">
                <a:latin typeface="Bahnschrift" pitchFamily="34" charset="0"/>
              </a:rPr>
              <a:t>    These are those debentures which have no security </a:t>
            </a:r>
          </a:p>
          <a:p>
            <a:r>
              <a:rPr lang="en-US" sz="4000" dirty="0" smtClean="0">
                <a:latin typeface="Bahnschrift" pitchFamily="34" charset="0"/>
              </a:rPr>
              <a:t> </a:t>
            </a:r>
            <a:r>
              <a:rPr lang="en-US" sz="4000" b="1" dirty="0" smtClean="0">
                <a:solidFill>
                  <a:srgbClr val="C00000"/>
                </a:solidFill>
                <a:latin typeface="Bahnschrift" pitchFamily="34" charset="0"/>
              </a:rPr>
              <a:t>Secured debentures- </a:t>
            </a:r>
          </a:p>
          <a:p>
            <a:pPr>
              <a:buNone/>
            </a:pPr>
            <a:r>
              <a:rPr lang="en-US" sz="4000" dirty="0" smtClean="0">
                <a:latin typeface="Bahnschrift" pitchFamily="34" charset="0"/>
              </a:rPr>
              <a:t> 	  These are those debentures which are secured against the particular assets of the company </a:t>
            </a:r>
          </a:p>
          <a:p>
            <a:r>
              <a:rPr lang="en-US" sz="4000" b="1" dirty="0" smtClean="0">
                <a:solidFill>
                  <a:srgbClr val="C00000"/>
                </a:solidFill>
              </a:rPr>
              <a:t>Redeemable debenture-</a:t>
            </a:r>
          </a:p>
          <a:p>
            <a:pPr>
              <a:buNone/>
            </a:pPr>
            <a:r>
              <a:rPr lang="en-US" sz="4000" dirty="0" smtClean="0"/>
              <a:t>	These are those debentures that will be repaid by the company  at the end of specified period during the existence of company</a:t>
            </a:r>
          </a:p>
          <a:p>
            <a:r>
              <a:rPr lang="en-US" sz="4000" b="1" dirty="0" smtClean="0">
                <a:solidFill>
                  <a:srgbClr val="C00000"/>
                </a:solidFill>
              </a:rPr>
              <a:t>Irredeemable debenture-</a:t>
            </a:r>
          </a:p>
          <a:p>
            <a:pPr>
              <a:buNone/>
            </a:pPr>
            <a:r>
              <a:rPr lang="en-US" sz="4000" dirty="0" smtClean="0"/>
              <a:t>	They are not to be repaid during the lifetime of company </a:t>
            </a:r>
          </a:p>
          <a:p>
            <a:r>
              <a:rPr lang="en-US" sz="4000" b="1" dirty="0" smtClean="0">
                <a:solidFill>
                  <a:srgbClr val="C00000"/>
                </a:solidFill>
                <a:latin typeface="Bahnschrift" pitchFamily="34" charset="0"/>
              </a:rPr>
              <a:t>Convertible debenture</a:t>
            </a:r>
            <a:r>
              <a:rPr lang="en-US" sz="4000" b="1" dirty="0" smtClean="0">
                <a:latin typeface="Bahnschrift" pitchFamily="34" charset="0"/>
              </a:rPr>
              <a:t>-</a:t>
            </a:r>
          </a:p>
          <a:p>
            <a:pPr>
              <a:buNone/>
            </a:pPr>
            <a:r>
              <a:rPr lang="en-US" sz="4000" dirty="0" smtClean="0">
                <a:latin typeface="Bahnschrift" pitchFamily="34" charset="0"/>
              </a:rPr>
              <a:t>	Debentures which gets converted into equity  shares Non convertible debenture- they  cannot get converted into equity shares</a:t>
            </a:r>
          </a:p>
          <a:p>
            <a:r>
              <a:rPr lang="en-US" sz="4000" b="1" dirty="0" smtClean="0">
                <a:solidFill>
                  <a:srgbClr val="C00000"/>
                </a:solidFill>
              </a:rPr>
              <a:t>Registered debentures-</a:t>
            </a:r>
          </a:p>
          <a:p>
            <a:pPr>
              <a:buNone/>
            </a:pPr>
            <a:r>
              <a:rPr lang="en-US" sz="4000" dirty="0" smtClean="0"/>
              <a:t>	These are those dentures in which detail  of debenture holders are registered  in the register of company</a:t>
            </a:r>
          </a:p>
          <a:p>
            <a:r>
              <a:rPr lang="en-US" sz="4000" b="1" dirty="0" smtClean="0">
                <a:solidFill>
                  <a:srgbClr val="C00000"/>
                </a:solidFill>
              </a:rPr>
              <a:t>Bearer debentures-</a:t>
            </a:r>
          </a:p>
          <a:p>
            <a:pPr>
              <a:buNone/>
            </a:pPr>
            <a:r>
              <a:rPr lang="en-US" sz="4000" dirty="0" smtClean="0"/>
              <a:t>	  These are those debentures which can be transferred by way of delivery  and company does not keep any record of  the debenture holder</a:t>
            </a:r>
          </a:p>
          <a:p>
            <a:pPr>
              <a:buNone/>
            </a:pPr>
            <a:endParaRPr lang="en-US" dirty="0" smtClean="0">
              <a:latin typeface="Bahnschrift" pitchFamily="34" charset="0"/>
            </a:endParaRPr>
          </a:p>
          <a:p>
            <a:pPr>
              <a:buNone/>
            </a:pPr>
            <a:r>
              <a:rPr lang="en-US" sz="2000" dirty="0" smtClean="0"/>
              <a:t>	</a:t>
            </a:r>
          </a:p>
          <a:p>
            <a:pPr>
              <a:buNone/>
            </a:pPr>
            <a:endParaRPr lang="en-US" sz="2000" dirty="0" smtClean="0">
              <a:latin typeface="Bahnschrift" pitchFamily="34" charset="0"/>
            </a:endParaRPr>
          </a:p>
          <a:p>
            <a:pPr>
              <a:buNone/>
            </a:pPr>
            <a:r>
              <a:rPr lang="en-US" sz="2000" dirty="0">
                <a:latin typeface="Bahnschrift" pitchFamily="34" charset="0"/>
              </a:rPr>
              <a:t> </a:t>
            </a:r>
            <a:r>
              <a:rPr lang="en-US" sz="2000" dirty="0" smtClean="0">
                <a:latin typeface="Bahnschrift" pitchFamily="34" charset="0"/>
              </a:rPr>
              <a:t>  </a:t>
            </a:r>
          </a:p>
          <a:p>
            <a:pPr>
              <a:buNone/>
            </a:pPr>
            <a:endParaRPr lang="en-US" sz="2000" dirty="0">
              <a:latin typeface="Bahnschrift"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lgerian" pitchFamily="82" charset="0"/>
              </a:rPr>
              <a:t>Redemption of Debenture</a:t>
            </a:r>
            <a:endParaRPr lang="en-US" sz="2800" dirty="0">
              <a:latin typeface="Algerian" pitchFamily="82" charset="0"/>
            </a:endParaRPr>
          </a:p>
        </p:txBody>
      </p:sp>
      <p:sp>
        <p:nvSpPr>
          <p:cNvPr id="3" name="Content Placeholder 2"/>
          <p:cNvSpPr>
            <a:spLocks noGrp="1"/>
          </p:cNvSpPr>
          <p:nvPr>
            <p:ph idx="1"/>
          </p:nvPr>
        </p:nvSpPr>
        <p:spPr/>
        <p:txBody>
          <a:bodyPr>
            <a:normAutofit/>
          </a:bodyPr>
          <a:lstStyle/>
          <a:p>
            <a:pPr algn="just"/>
            <a:r>
              <a:rPr lang="en-US" dirty="0" smtClean="0">
                <a:latin typeface="Bahnschrift" pitchFamily="34" charset="0"/>
              </a:rPr>
              <a:t>Discharge of liability on account  of debentures  earlier issued by the company  is called as redemption of debenture </a:t>
            </a:r>
          </a:p>
          <a:p>
            <a:pPr>
              <a:buNone/>
            </a:pPr>
            <a:endParaRPr lang="en-US" dirty="0" smtClean="0">
              <a:latin typeface="Bahnschrift" pitchFamily="34" charset="0"/>
            </a:endParaRPr>
          </a:p>
          <a:p>
            <a:pPr>
              <a:buNone/>
            </a:pPr>
            <a:r>
              <a:rPr lang="en-US" sz="2800" dirty="0" smtClean="0">
                <a:solidFill>
                  <a:schemeClr val="accent3">
                    <a:lumMod val="50000"/>
                  </a:schemeClr>
                </a:solidFill>
                <a:latin typeface="Algerian" pitchFamily="82" charset="0"/>
              </a:rPr>
              <a:t>Methods of Redemption of debentures</a:t>
            </a:r>
            <a:endParaRPr lang="en-US" sz="2400" dirty="0" smtClean="0">
              <a:solidFill>
                <a:schemeClr val="accent3">
                  <a:lumMod val="50000"/>
                </a:schemeClr>
              </a:solidFill>
              <a:latin typeface="Algerian" pitchFamily="82" charset="0"/>
            </a:endParaRPr>
          </a:p>
          <a:p>
            <a:r>
              <a:rPr lang="en-US" sz="2400" dirty="0" smtClean="0">
                <a:latin typeface="Bahnschrift" pitchFamily="34" charset="0"/>
              </a:rPr>
              <a:t>Redemption out of Profits</a:t>
            </a:r>
          </a:p>
          <a:p>
            <a:r>
              <a:rPr lang="en-US" sz="2400" dirty="0" smtClean="0">
                <a:latin typeface="Bahnschrift" pitchFamily="34" charset="0"/>
              </a:rPr>
              <a:t>Redemption out of capital</a:t>
            </a:r>
          </a:p>
          <a:p>
            <a:r>
              <a:rPr lang="en-US" sz="2400" dirty="0" smtClean="0">
                <a:latin typeface="Bahnschrift" pitchFamily="34" charset="0"/>
              </a:rPr>
              <a:t>Redemption by conversion</a:t>
            </a:r>
          </a:p>
          <a:p>
            <a:r>
              <a:rPr lang="en-US" sz="2400" dirty="0" smtClean="0">
                <a:latin typeface="Bahnschrift" pitchFamily="34" charset="0"/>
              </a:rPr>
              <a:t>Redemption  of debentures  by purchasing own debentures in the open market</a:t>
            </a:r>
          </a:p>
          <a:p>
            <a:pPr>
              <a:buNone/>
            </a:pPr>
            <a:endParaRPr lang="en-US" dirty="0">
              <a:solidFill>
                <a:schemeClr val="accent3">
                  <a:lumMod val="50000"/>
                </a:schemeClr>
              </a:solidFill>
              <a:latin typeface="Bahnschrift"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lgerian" pitchFamily="82" charset="0"/>
              </a:rPr>
              <a:t>Sources of redemption of debenture</a:t>
            </a:r>
            <a:endParaRPr lang="en-US" sz="3200" dirty="0">
              <a:latin typeface="Algerian" pitchFamily="82" charset="0"/>
            </a:endParaRPr>
          </a:p>
        </p:txBody>
      </p:sp>
      <p:sp>
        <p:nvSpPr>
          <p:cNvPr id="3" name="Content Placeholder 2"/>
          <p:cNvSpPr>
            <a:spLocks noGrp="1"/>
          </p:cNvSpPr>
          <p:nvPr>
            <p:ph idx="1"/>
          </p:nvPr>
        </p:nvSpPr>
        <p:spPr/>
        <p:txBody>
          <a:bodyPr>
            <a:normAutofit/>
          </a:bodyPr>
          <a:lstStyle/>
          <a:p>
            <a:r>
              <a:rPr lang="en-US" dirty="0" smtClean="0">
                <a:latin typeface="Bahnschrift" pitchFamily="34" charset="0"/>
              </a:rPr>
              <a:t>Redemption out of fresh capital</a:t>
            </a:r>
          </a:p>
          <a:p>
            <a:endParaRPr lang="en-US" dirty="0" smtClean="0">
              <a:latin typeface="Bahnschrift" pitchFamily="34" charset="0"/>
            </a:endParaRPr>
          </a:p>
          <a:p>
            <a:r>
              <a:rPr lang="en-US" dirty="0" smtClean="0">
                <a:latin typeface="Bahnschrift" pitchFamily="34" charset="0"/>
              </a:rPr>
              <a:t>Redemption by conversion</a:t>
            </a:r>
          </a:p>
          <a:p>
            <a:endParaRPr lang="en-US" dirty="0" smtClean="0">
              <a:latin typeface="Bahnschrift" pitchFamily="34" charset="0"/>
            </a:endParaRPr>
          </a:p>
          <a:p>
            <a:r>
              <a:rPr lang="en-US" dirty="0" smtClean="0">
                <a:latin typeface="Bahnschrift" pitchFamily="34" charset="0"/>
              </a:rPr>
              <a:t>Redemption out of sale proceed</a:t>
            </a:r>
          </a:p>
          <a:p>
            <a:endParaRPr lang="en-US" dirty="0" smtClean="0">
              <a:latin typeface="Bahnschrift" pitchFamily="34" charset="0"/>
            </a:endParaRPr>
          </a:p>
          <a:p>
            <a:r>
              <a:rPr lang="en-US" dirty="0" smtClean="0">
                <a:latin typeface="Bahnschrift" pitchFamily="34" charset="0"/>
              </a:rPr>
              <a:t>Redemption out of Existing Capital</a:t>
            </a:r>
          </a:p>
          <a:p>
            <a:endParaRPr lang="en-US" dirty="0" smtClean="0">
              <a:latin typeface="Bahnschrift" pitchFamily="34" charset="0"/>
            </a:endParaRPr>
          </a:p>
          <a:p>
            <a:r>
              <a:rPr lang="en-US" dirty="0" smtClean="0">
                <a:latin typeface="Bahnschrift" pitchFamily="34" charset="0"/>
              </a:rPr>
              <a:t>Redemption out of profits</a:t>
            </a:r>
          </a:p>
          <a:p>
            <a:endParaRPr lang="en-US" dirty="0" smtClean="0">
              <a:latin typeface="Bahnschrift" pitchFamily="34" charset="0"/>
            </a:endParaRPr>
          </a:p>
          <a:p>
            <a:endParaRPr lang="en-US" dirty="0">
              <a:latin typeface="Bahnschrift"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itchFamily="82" charset="0"/>
              </a:rPr>
              <a:t>Unit-III: Valuation of Goodwill</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457200"/>
            <a:ext cx="9116291" cy="900545"/>
          </a:xfrm>
        </p:spPr>
        <p:txBody>
          <a:bodyPr>
            <a:normAutofit/>
          </a:bodyPr>
          <a:lstStyle/>
          <a:p>
            <a:pPr algn="ctr"/>
            <a:r>
              <a:rPr lang="en-US" sz="4000" b="1" dirty="0" smtClean="0">
                <a:latin typeface="Algerian" pitchFamily="82" charset="0"/>
              </a:rPr>
              <a:t>Meaning of Goodwill</a:t>
            </a:r>
            <a:endParaRPr lang="en-US" sz="4000" b="1" dirty="0">
              <a:latin typeface="Algerian" pitchFamily="82" charset="0"/>
            </a:endParaRPr>
          </a:p>
        </p:txBody>
      </p:sp>
      <p:sp>
        <p:nvSpPr>
          <p:cNvPr id="3" name="Content Placeholder 2"/>
          <p:cNvSpPr>
            <a:spLocks noGrp="1"/>
          </p:cNvSpPr>
          <p:nvPr>
            <p:ph idx="1"/>
          </p:nvPr>
        </p:nvSpPr>
        <p:spPr>
          <a:xfrm>
            <a:off x="304800" y="1524000"/>
            <a:ext cx="8610600" cy="5029200"/>
          </a:xfrm>
        </p:spPr>
        <p:txBody>
          <a:bodyPr>
            <a:normAutofit lnSpcReduction="10000"/>
          </a:bodyPr>
          <a:lstStyle/>
          <a:p>
            <a:pPr>
              <a:lnSpc>
                <a:spcPct val="150000"/>
              </a:lnSpc>
            </a:pPr>
            <a:r>
              <a:rPr lang="en-US" dirty="0" smtClean="0"/>
              <a:t>It is a good name or reputation earned by a firm. </a:t>
            </a:r>
          </a:p>
          <a:p>
            <a:pPr>
              <a:lnSpc>
                <a:spcPct val="150000"/>
              </a:lnSpc>
            </a:pPr>
            <a:r>
              <a:rPr lang="en-US" dirty="0" smtClean="0"/>
              <a:t>It is an intangible asset.</a:t>
            </a:r>
          </a:p>
          <a:p>
            <a:pPr>
              <a:lnSpc>
                <a:spcPct val="150000"/>
              </a:lnSpc>
            </a:pPr>
            <a:r>
              <a:rPr lang="en-US" dirty="0" smtClean="0"/>
              <a:t>It is the value of business over and above the value of its assets.</a:t>
            </a:r>
          </a:p>
          <a:p>
            <a:pPr>
              <a:lnSpc>
                <a:spcPct val="150000"/>
              </a:lnSpc>
            </a:pPr>
            <a:r>
              <a:rPr lang="en-US" dirty="0" smtClean="0"/>
              <a:t>It is the difference between the purchase price and the value of net assets.</a:t>
            </a:r>
          </a:p>
          <a:p>
            <a:pPr>
              <a:lnSpc>
                <a:spcPct val="150000"/>
              </a:lnSpc>
            </a:pPr>
            <a:r>
              <a:rPr lang="en-US" dirty="0" smtClean="0"/>
              <a:t>It has a positive impact on the future turnover and profits of the business.</a:t>
            </a:r>
          </a:p>
          <a:p>
            <a:endParaRPr lang="en-US" dirty="0"/>
          </a:p>
          <a:p>
            <a:endParaRPr lang="en-US" dirty="0"/>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34</a:t>
            </a:fld>
            <a:endParaRPr lang="en-US"/>
          </a:p>
        </p:txBody>
      </p:sp>
    </p:spTree>
    <p:extLst>
      <p:ext uri="{BB962C8B-B14F-4D97-AF65-F5344CB8AC3E}">
        <p14:creationId xmlns="" xmlns:p14="http://schemas.microsoft.com/office/powerpoint/2010/main" val="799483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763000" cy="1143000"/>
          </a:xfrm>
        </p:spPr>
        <p:txBody>
          <a:bodyPr>
            <a:noAutofit/>
          </a:bodyPr>
          <a:lstStyle/>
          <a:p>
            <a:r>
              <a:rPr lang="en-US" sz="2800" b="1" dirty="0" smtClean="0">
                <a:latin typeface="Algerian" pitchFamily="82" charset="0"/>
              </a:rPr>
              <a:t>Factors Affecting Valuation of Goodwill</a:t>
            </a:r>
            <a:endParaRPr lang="en-US" sz="2800" b="1" dirty="0">
              <a:latin typeface="Algerian" pitchFamily="82" charset="0"/>
            </a:endParaRPr>
          </a:p>
        </p:txBody>
      </p:sp>
      <p:sp>
        <p:nvSpPr>
          <p:cNvPr id="3" name="Content Placeholder 2"/>
          <p:cNvSpPr>
            <a:spLocks noGrp="1"/>
          </p:cNvSpPr>
          <p:nvPr>
            <p:ph idx="1"/>
          </p:nvPr>
        </p:nvSpPr>
        <p:spPr>
          <a:xfrm>
            <a:off x="685800" y="1905000"/>
            <a:ext cx="7696200" cy="4754563"/>
          </a:xfrm>
        </p:spPr>
        <p:txBody>
          <a:bodyPr>
            <a:normAutofit/>
          </a:bodyPr>
          <a:lstStyle/>
          <a:p>
            <a:pPr marL="0" indent="0">
              <a:buNone/>
            </a:pPr>
            <a:r>
              <a:rPr lang="en-US" dirty="0" smtClean="0">
                <a:latin typeface="Bahnschrift" pitchFamily="34" charset="0"/>
              </a:rPr>
              <a:t>1. Good Public Relation</a:t>
            </a:r>
          </a:p>
          <a:p>
            <a:pPr marL="0" indent="0">
              <a:buNone/>
            </a:pPr>
            <a:r>
              <a:rPr lang="en-US" dirty="0" smtClean="0">
                <a:latin typeface="Bahnschrift" pitchFamily="34" charset="0"/>
              </a:rPr>
              <a:t>2. Regular Customers</a:t>
            </a:r>
          </a:p>
          <a:p>
            <a:pPr marL="0" indent="0">
              <a:buNone/>
            </a:pPr>
            <a:r>
              <a:rPr lang="en-US" dirty="0" smtClean="0">
                <a:latin typeface="Bahnschrift" pitchFamily="34" charset="0"/>
              </a:rPr>
              <a:t>3. Quality Product in Reasonable Price</a:t>
            </a:r>
          </a:p>
          <a:p>
            <a:pPr marL="0" indent="0">
              <a:buNone/>
            </a:pPr>
            <a:r>
              <a:rPr lang="en-US" dirty="0" smtClean="0">
                <a:latin typeface="Bahnschrift" pitchFamily="34" charset="0"/>
              </a:rPr>
              <a:t>4. Management Skills</a:t>
            </a:r>
          </a:p>
          <a:p>
            <a:pPr marL="0" indent="0">
              <a:buNone/>
            </a:pPr>
            <a:r>
              <a:rPr lang="en-US" dirty="0" smtClean="0">
                <a:latin typeface="Bahnschrift" pitchFamily="34" charset="0"/>
              </a:rPr>
              <a:t>5. Location of Business</a:t>
            </a:r>
          </a:p>
          <a:p>
            <a:pPr marL="0" indent="0">
              <a:buNone/>
            </a:pPr>
            <a:r>
              <a:rPr lang="en-US" dirty="0" smtClean="0">
                <a:latin typeface="Bahnschrift" pitchFamily="34" charset="0"/>
              </a:rPr>
              <a:t>6. Good Relation with Suppliers</a:t>
            </a:r>
          </a:p>
          <a:p>
            <a:pPr marL="0" indent="0">
              <a:buNone/>
            </a:pPr>
            <a:r>
              <a:rPr lang="en-US" dirty="0" smtClean="0">
                <a:latin typeface="Bahnschrift" pitchFamily="34" charset="0"/>
              </a:rPr>
              <a:t>7. Employees</a:t>
            </a:r>
            <a:endParaRPr lang="en-US" dirty="0">
              <a:latin typeface="Bahnschrift" pitchFamily="34"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35</a:t>
            </a:fld>
            <a:endParaRPr lang="en-US"/>
          </a:p>
        </p:txBody>
      </p:sp>
    </p:spTree>
    <p:extLst>
      <p:ext uri="{BB962C8B-B14F-4D97-AF65-F5344CB8AC3E}">
        <p14:creationId xmlns="" xmlns:p14="http://schemas.microsoft.com/office/powerpoint/2010/main" val="3407068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 y="27709"/>
            <a:ext cx="9137073" cy="1343891"/>
          </a:xfrm>
        </p:spPr>
        <p:txBody>
          <a:bodyPr>
            <a:noAutofit/>
          </a:bodyPr>
          <a:lstStyle/>
          <a:p>
            <a:r>
              <a:rPr lang="en-US" sz="3600" b="1" dirty="0" smtClean="0">
                <a:latin typeface="Algerian" pitchFamily="82" charset="0"/>
              </a:rPr>
              <a:t>   Methods of Valuation of Goodwill</a:t>
            </a:r>
            <a:endParaRPr lang="en-US" sz="3600" b="1" dirty="0">
              <a:latin typeface="Algerian" pitchFamily="82" charset="0"/>
            </a:endParaRPr>
          </a:p>
        </p:txBody>
      </p:sp>
      <p:sp>
        <p:nvSpPr>
          <p:cNvPr id="3" name="Content Placeholder 2"/>
          <p:cNvSpPr>
            <a:spLocks noGrp="1"/>
          </p:cNvSpPr>
          <p:nvPr>
            <p:ph idx="1"/>
          </p:nvPr>
        </p:nvSpPr>
        <p:spPr/>
        <p:txBody>
          <a:bodyPr/>
          <a:lstStyle/>
          <a:p>
            <a:pPr marL="0" indent="0">
              <a:buNone/>
            </a:pPr>
            <a:r>
              <a:rPr lang="en-US" dirty="0" smtClean="0">
                <a:latin typeface="Bahnschrift" pitchFamily="34" charset="0"/>
              </a:rPr>
              <a:t>1. Simple Average Profit Method</a:t>
            </a:r>
          </a:p>
          <a:p>
            <a:pPr marL="0" indent="0">
              <a:buNone/>
            </a:pPr>
            <a:r>
              <a:rPr lang="en-US" dirty="0" smtClean="0">
                <a:latin typeface="Bahnschrift" pitchFamily="34" charset="0"/>
              </a:rPr>
              <a:t>2. Super Profit Method</a:t>
            </a:r>
          </a:p>
          <a:p>
            <a:pPr marL="0" indent="0">
              <a:buNone/>
            </a:pPr>
            <a:r>
              <a:rPr lang="en-US" dirty="0" smtClean="0">
                <a:latin typeface="Bahnschrift" pitchFamily="34" charset="0"/>
              </a:rPr>
              <a:t>3. Weighted Average Method</a:t>
            </a:r>
          </a:p>
          <a:p>
            <a:pPr marL="0" indent="0">
              <a:buNone/>
            </a:pPr>
            <a:r>
              <a:rPr lang="en-US" dirty="0" smtClean="0">
                <a:latin typeface="Bahnschrift" pitchFamily="34" charset="0"/>
              </a:rPr>
              <a:t>4. Capitalization Method</a:t>
            </a:r>
          </a:p>
          <a:p>
            <a:pPr marL="457200" lvl="1" indent="0">
              <a:buNone/>
            </a:pPr>
            <a:r>
              <a:rPr lang="en-US" dirty="0" smtClean="0">
                <a:latin typeface="Bahnschrift" pitchFamily="34" charset="0"/>
              </a:rPr>
              <a:t>a. Capitalization of Average Profit Method</a:t>
            </a:r>
          </a:p>
          <a:p>
            <a:pPr marL="457200" lvl="1" indent="0">
              <a:buNone/>
            </a:pPr>
            <a:r>
              <a:rPr lang="en-US" dirty="0" smtClean="0">
                <a:latin typeface="Bahnschrift" pitchFamily="34" charset="0"/>
              </a:rPr>
              <a:t>b. Capitalization </a:t>
            </a:r>
            <a:r>
              <a:rPr lang="en-US" dirty="0">
                <a:latin typeface="Bahnschrift" pitchFamily="34" charset="0"/>
              </a:rPr>
              <a:t>of </a:t>
            </a:r>
            <a:r>
              <a:rPr lang="en-US" dirty="0" smtClean="0">
                <a:latin typeface="Bahnschrift" pitchFamily="34" charset="0"/>
              </a:rPr>
              <a:t>Super Profit </a:t>
            </a:r>
            <a:r>
              <a:rPr lang="en-US" dirty="0">
                <a:latin typeface="Bahnschrift" pitchFamily="34" charset="0"/>
              </a:rPr>
              <a:t>Method</a:t>
            </a:r>
            <a:r>
              <a:rPr lang="en-US" dirty="0" smtClean="0">
                <a:latin typeface="Bahnschrift" pitchFamily="34" charset="0"/>
              </a:rPr>
              <a:t> </a:t>
            </a:r>
            <a:endParaRPr lang="en-US" dirty="0">
              <a:latin typeface="Bahnschrift" pitchFamily="34"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36</a:t>
            </a:fld>
            <a:endParaRPr lang="en-US"/>
          </a:p>
        </p:txBody>
      </p:sp>
    </p:spTree>
    <p:extLst>
      <p:ext uri="{BB962C8B-B14F-4D97-AF65-F5344CB8AC3E}">
        <p14:creationId xmlns="" xmlns:p14="http://schemas.microsoft.com/office/powerpoint/2010/main" val="2808503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b="1" dirty="0" smtClean="0"/>
              <a:t>1</a:t>
            </a:r>
            <a:r>
              <a:rPr lang="en-US" sz="4800" b="1" dirty="0" smtClean="0"/>
              <a:t>. </a:t>
            </a:r>
            <a:r>
              <a:rPr lang="en-US" sz="3200" b="1" dirty="0" smtClean="0">
                <a:latin typeface="Algerian" pitchFamily="82" charset="0"/>
              </a:rPr>
              <a:t>Simple Average Profit Method</a:t>
            </a:r>
            <a:endParaRPr lang="en-US" b="1" dirty="0">
              <a:latin typeface="Algerian" pitchFamily="82" charset="0"/>
            </a:endParaRPr>
          </a:p>
        </p:txBody>
      </p:sp>
      <p:sp>
        <p:nvSpPr>
          <p:cNvPr id="3" name="Content Placeholder 2"/>
          <p:cNvSpPr>
            <a:spLocks noGrp="1"/>
          </p:cNvSpPr>
          <p:nvPr>
            <p:ph idx="1"/>
          </p:nvPr>
        </p:nvSpPr>
        <p:spPr>
          <a:xfrm>
            <a:off x="152400" y="1447800"/>
            <a:ext cx="8839200" cy="5105400"/>
          </a:xfrm>
        </p:spPr>
        <p:txBody>
          <a:bodyPr>
            <a:normAutofit fontScale="77500" lnSpcReduction="20000"/>
          </a:bodyPr>
          <a:lstStyle/>
          <a:p>
            <a:pPr>
              <a:buNone/>
            </a:pPr>
            <a:endParaRPr lang="en-US" sz="2800" b="1" dirty="0" smtClean="0">
              <a:latin typeface="Bahnschrift" pitchFamily="34" charset="0"/>
            </a:endParaRPr>
          </a:p>
          <a:p>
            <a:pPr>
              <a:lnSpc>
                <a:spcPct val="150000"/>
              </a:lnSpc>
              <a:buNone/>
            </a:pPr>
            <a:r>
              <a:rPr lang="en-US" b="1" dirty="0" smtClean="0">
                <a:solidFill>
                  <a:srgbClr val="FF0000"/>
                </a:solidFill>
                <a:latin typeface="Bahnschrift" pitchFamily="34" charset="0"/>
              </a:rPr>
              <a:t>Goodwill</a:t>
            </a:r>
            <a:r>
              <a:rPr lang="en-US" dirty="0" smtClean="0">
                <a:solidFill>
                  <a:srgbClr val="FF0000"/>
                </a:solidFill>
                <a:latin typeface="Bahnschrift" pitchFamily="34" charset="0"/>
              </a:rPr>
              <a:t> = Average Profit * Number of year of purchase</a:t>
            </a:r>
          </a:p>
          <a:p>
            <a:pPr>
              <a:lnSpc>
                <a:spcPct val="150000"/>
              </a:lnSpc>
              <a:buNone/>
            </a:pPr>
            <a:r>
              <a:rPr lang="en-US" b="1" dirty="0" smtClean="0">
                <a:solidFill>
                  <a:schemeClr val="tx2">
                    <a:lumMod val="75000"/>
                  </a:schemeClr>
                </a:solidFill>
                <a:latin typeface="Bahnschrift" pitchFamily="34" charset="0"/>
              </a:rPr>
              <a:t>Average Profit = Total Profit / Number of Years</a:t>
            </a:r>
            <a:endParaRPr lang="en-US" b="1" dirty="0">
              <a:solidFill>
                <a:schemeClr val="tx2">
                  <a:lumMod val="75000"/>
                </a:schemeClr>
              </a:solidFill>
              <a:latin typeface="Bahnschrift" pitchFamily="34" charset="0"/>
            </a:endParaRPr>
          </a:p>
          <a:p>
            <a:pPr>
              <a:lnSpc>
                <a:spcPct val="150000"/>
              </a:lnSpc>
              <a:buNone/>
            </a:pPr>
            <a:r>
              <a:rPr lang="en-US" dirty="0" smtClean="0">
                <a:latin typeface="Bahnschrift" pitchFamily="34" charset="0"/>
              </a:rPr>
              <a:t> 	Number of years of purchase means the number of year for which the firms is likely to earn the same amount of profit.</a:t>
            </a:r>
          </a:p>
          <a:p>
            <a:pPr>
              <a:lnSpc>
                <a:spcPct val="150000"/>
              </a:lnSpc>
            </a:pPr>
            <a:r>
              <a:rPr lang="en-US" dirty="0" smtClean="0">
                <a:latin typeface="Bahnschrift" pitchFamily="34" charset="0"/>
              </a:rPr>
              <a:t>Things to consider before calculating the average profits :-</a:t>
            </a:r>
          </a:p>
          <a:p>
            <a:pPr marL="0" indent="0">
              <a:lnSpc>
                <a:spcPct val="150000"/>
              </a:lnSpc>
              <a:buNone/>
            </a:pPr>
            <a:r>
              <a:rPr lang="en-US" dirty="0" smtClean="0">
                <a:latin typeface="Bahnschrift" pitchFamily="34" charset="0"/>
              </a:rPr>
              <a:t>1. Any abnormal profit should be deducted from the net profits of that year.</a:t>
            </a:r>
          </a:p>
          <a:p>
            <a:pPr marL="0" indent="0">
              <a:lnSpc>
                <a:spcPct val="150000"/>
              </a:lnSpc>
              <a:buNone/>
            </a:pPr>
            <a:r>
              <a:rPr lang="en-US" dirty="0" smtClean="0">
                <a:latin typeface="Bahnschrift" pitchFamily="34" charset="0"/>
              </a:rPr>
              <a:t>2. Any abnormal loss should be added back to the net profits of that year.</a:t>
            </a:r>
          </a:p>
          <a:p>
            <a:pPr marL="0" indent="0">
              <a:lnSpc>
                <a:spcPct val="150000"/>
              </a:lnSpc>
              <a:buNone/>
            </a:pPr>
            <a:r>
              <a:rPr lang="en-US" dirty="0" smtClean="0">
                <a:latin typeface="Bahnschrift" pitchFamily="34" charset="0"/>
              </a:rPr>
              <a:t>3. Non-operating incomes e.g. income from investments should be deducted from the net profits of that year.</a:t>
            </a:r>
          </a:p>
          <a:p>
            <a:pPr>
              <a:buNone/>
            </a:pPr>
            <a:endParaRPr lang="en-US" sz="2800" b="1" dirty="0">
              <a:latin typeface="Bahnschrift" pitchFamily="34" charset="0"/>
            </a:endParaRPr>
          </a:p>
        </p:txBody>
      </p:sp>
    </p:spTree>
    <p:extLst>
      <p:ext uri="{BB962C8B-B14F-4D97-AF65-F5344CB8AC3E}">
        <p14:creationId xmlns="" xmlns:p14="http://schemas.microsoft.com/office/powerpoint/2010/main" val="2864981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00545"/>
          </a:xfrm>
        </p:spPr>
        <p:txBody>
          <a:bodyPr>
            <a:normAutofit/>
          </a:bodyPr>
          <a:lstStyle/>
          <a:p>
            <a:r>
              <a:rPr lang="en-US" sz="4800" b="1" dirty="0" smtClean="0"/>
              <a:t>2</a:t>
            </a:r>
            <a:r>
              <a:rPr lang="en-US" sz="4000" b="1" dirty="0" smtClean="0">
                <a:latin typeface="Algerian" pitchFamily="82" charset="0"/>
              </a:rPr>
              <a:t>. Super Profits Method</a:t>
            </a:r>
            <a:endParaRPr lang="en-US" sz="4000" b="1" dirty="0">
              <a:latin typeface="Algerian" pitchFamily="82" charset="0"/>
            </a:endParaRPr>
          </a:p>
        </p:txBody>
      </p:sp>
      <p:sp>
        <p:nvSpPr>
          <p:cNvPr id="3" name="Content Placeholder 2"/>
          <p:cNvSpPr>
            <a:spLocks noGrp="1"/>
          </p:cNvSpPr>
          <p:nvPr>
            <p:ph idx="1"/>
          </p:nvPr>
        </p:nvSpPr>
        <p:spPr>
          <a:xfrm>
            <a:off x="152400" y="1524000"/>
            <a:ext cx="8763000" cy="4876800"/>
          </a:xfrm>
        </p:spPr>
        <p:txBody>
          <a:bodyPr>
            <a:normAutofit/>
          </a:bodyPr>
          <a:lstStyle/>
          <a:p>
            <a:pPr>
              <a:buNone/>
            </a:pPr>
            <a:endParaRPr lang="en-US" dirty="0" smtClean="0"/>
          </a:p>
          <a:p>
            <a:pPr>
              <a:lnSpc>
                <a:spcPct val="150000"/>
              </a:lnSpc>
              <a:buNone/>
            </a:pPr>
            <a:r>
              <a:rPr lang="en-US" dirty="0" smtClean="0"/>
              <a:t>  </a:t>
            </a:r>
            <a:r>
              <a:rPr lang="en-US" sz="2000" dirty="0" smtClean="0"/>
              <a:t>Goodwill is calculated on the basis of Super Profit i.e. the excess of actual profits over the average profits.</a:t>
            </a:r>
          </a:p>
          <a:p>
            <a:pPr>
              <a:lnSpc>
                <a:spcPct val="150000"/>
              </a:lnSpc>
              <a:buNone/>
            </a:pPr>
            <a:r>
              <a:rPr lang="en-US" sz="2000" dirty="0" smtClean="0"/>
              <a:t>Formula:-</a:t>
            </a:r>
          </a:p>
          <a:p>
            <a:pPr marL="457200" indent="-457200">
              <a:lnSpc>
                <a:spcPct val="150000"/>
              </a:lnSpc>
            </a:pPr>
            <a:r>
              <a:rPr lang="en-US" sz="2000" dirty="0" smtClean="0">
                <a:solidFill>
                  <a:srgbClr val="C00000"/>
                </a:solidFill>
              </a:rPr>
              <a:t>Goodwill =  Super Profit * No. of years purchase</a:t>
            </a:r>
            <a:endParaRPr lang="en-US" sz="2000" dirty="0" smtClean="0"/>
          </a:p>
          <a:p>
            <a:pPr marL="0" indent="0">
              <a:lnSpc>
                <a:spcPct val="150000"/>
              </a:lnSpc>
            </a:pPr>
            <a:r>
              <a:rPr lang="en-US" sz="2000" b="1" dirty="0" smtClean="0">
                <a:solidFill>
                  <a:srgbClr val="0070C0"/>
                </a:solidFill>
              </a:rPr>
              <a:t>    Super Profit = Average Profits - Normal Profits</a:t>
            </a:r>
            <a:endParaRPr lang="en-US" sz="2000" dirty="0" smtClean="0"/>
          </a:p>
          <a:p>
            <a:pPr marL="0" indent="0">
              <a:lnSpc>
                <a:spcPct val="150000"/>
              </a:lnSpc>
            </a:pPr>
            <a:r>
              <a:rPr lang="en-US" sz="2000" dirty="0" smtClean="0"/>
              <a:t> </a:t>
            </a:r>
            <a:r>
              <a:rPr lang="en-US" sz="2000" b="1" dirty="0" smtClean="0">
                <a:solidFill>
                  <a:srgbClr val="7030A0"/>
                </a:solidFill>
              </a:rPr>
              <a:t>Normal Profits = Capital Employed * Normal Rate of Return / 100</a:t>
            </a:r>
            <a:endParaRPr lang="en-US" sz="2000" b="1" dirty="0">
              <a:solidFill>
                <a:srgbClr val="7030A0"/>
              </a:solidFill>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38</a:t>
            </a:fld>
            <a:endParaRPr lang="en-US"/>
          </a:p>
        </p:txBody>
      </p:sp>
    </p:spTree>
    <p:extLst>
      <p:ext uri="{BB962C8B-B14F-4D97-AF65-F5344CB8AC3E}">
        <p14:creationId xmlns="" xmlns:p14="http://schemas.microsoft.com/office/powerpoint/2010/main" val="1522038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Autofit/>
          </a:bodyPr>
          <a:lstStyle/>
          <a:p>
            <a:r>
              <a:rPr lang="en-US" sz="3200" b="1" dirty="0" smtClean="0">
                <a:latin typeface="Algerian" pitchFamily="82" charset="0"/>
              </a:rPr>
              <a:t>3. Weighted Average Profit method</a:t>
            </a:r>
            <a:endParaRPr lang="en-US" sz="3200" b="1" dirty="0">
              <a:latin typeface="Algerian" pitchFamily="82" charset="0"/>
            </a:endParaRPr>
          </a:p>
        </p:txBody>
      </p:sp>
      <p:sp>
        <p:nvSpPr>
          <p:cNvPr id="3" name="Content Placeholder 2"/>
          <p:cNvSpPr>
            <a:spLocks noGrp="1"/>
          </p:cNvSpPr>
          <p:nvPr>
            <p:ph idx="1"/>
          </p:nvPr>
        </p:nvSpPr>
        <p:spPr>
          <a:xfrm>
            <a:off x="457200" y="1676400"/>
            <a:ext cx="8229600" cy="4449763"/>
          </a:xfrm>
        </p:spPr>
        <p:txBody>
          <a:bodyPr>
            <a:normAutofit fontScale="92500"/>
          </a:bodyPr>
          <a:lstStyle/>
          <a:p>
            <a:pPr algn="just">
              <a:lnSpc>
                <a:spcPct val="150000"/>
              </a:lnSpc>
            </a:pPr>
            <a:r>
              <a:rPr lang="en-US" sz="2000" dirty="0" smtClean="0">
                <a:latin typeface="Bahnschrift" pitchFamily="34" charset="0"/>
              </a:rPr>
              <a:t>This method is the modified version of the simple average profit method. In this method, each year’s adjusted profits are multiplied with the respective number of weights in order to calculate the total product. The total of products is then divided by the total of weights to calculate the weighted average profits. Thereafter, the weighted average profits are multiplied by the number of years of purchase.</a:t>
            </a:r>
          </a:p>
          <a:p>
            <a:pPr algn="just">
              <a:lnSpc>
                <a:spcPct val="150000"/>
              </a:lnSpc>
            </a:pPr>
            <a:r>
              <a:rPr lang="en-US" sz="2000" b="1" dirty="0" smtClean="0">
                <a:latin typeface="Bahnschrift" pitchFamily="34" charset="0"/>
              </a:rPr>
              <a:t>Formula :</a:t>
            </a:r>
          </a:p>
          <a:p>
            <a:pPr algn="just">
              <a:lnSpc>
                <a:spcPct val="150000"/>
              </a:lnSpc>
            </a:pPr>
            <a:r>
              <a:rPr lang="en-US" sz="2000" b="1" dirty="0" smtClean="0">
                <a:latin typeface="Bahnschrift" pitchFamily="34" charset="0"/>
              </a:rPr>
              <a:t>Weighted Average Profits = Total Products o Profits / Total of Weights</a:t>
            </a:r>
          </a:p>
          <a:p>
            <a:pPr algn="just">
              <a:lnSpc>
                <a:spcPct val="150000"/>
              </a:lnSpc>
            </a:pPr>
            <a:r>
              <a:rPr lang="en-US" sz="2000" b="1" dirty="0" smtClean="0">
                <a:latin typeface="Bahnschrift" pitchFamily="34" charset="0"/>
              </a:rPr>
              <a:t>Goodwill = Weighted Average Profits * No. of years of purchase</a:t>
            </a:r>
            <a:endParaRPr lang="en-US" sz="2000" b="1" dirty="0">
              <a:latin typeface="Bahnschrift" pitchFamily="34" charset="0"/>
            </a:endParaRPr>
          </a:p>
        </p:txBody>
      </p:sp>
      <p:sp>
        <p:nvSpPr>
          <p:cNvPr id="4" name="Footer Placeholder 3"/>
          <p:cNvSpPr>
            <a:spLocks noGrp="1"/>
          </p:cNvSpPr>
          <p:nvPr>
            <p:ph type="ftr" sz="quarter" idx="11"/>
          </p:nvPr>
        </p:nvSpPr>
        <p:spPr/>
        <p:txBody>
          <a:bodyPr/>
          <a:lstStyle/>
          <a:p>
            <a:r>
              <a:rPr lang="en-US" smtClean="0"/>
              <a:t>Prepared by: Dr. Kawale Pushpalata</a:t>
            </a:r>
            <a:endParaRPr lang="en-US"/>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39</a:t>
            </a:fld>
            <a:endParaRPr lang="en-US"/>
          </a:p>
        </p:txBody>
      </p:sp>
    </p:spTree>
    <p:extLst>
      <p:ext uri="{BB962C8B-B14F-4D97-AF65-F5344CB8AC3E}">
        <p14:creationId xmlns="" xmlns:p14="http://schemas.microsoft.com/office/powerpoint/2010/main" val="409892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lgerian" pitchFamily="82" charset="0"/>
              </a:rPr>
              <a:t>FEATURES OF A COMPANY </a:t>
            </a:r>
            <a:br>
              <a:rPr lang="en-US" dirty="0" smtClean="0">
                <a:latin typeface="Algerian" pitchFamily="82" charset="0"/>
              </a:rPr>
            </a:br>
            <a:endParaRPr lang="en-US" dirty="0"/>
          </a:p>
        </p:txBody>
      </p:sp>
      <p:sp>
        <p:nvSpPr>
          <p:cNvPr id="3" name="Content Placeholder 2"/>
          <p:cNvSpPr>
            <a:spLocks noGrp="1"/>
          </p:cNvSpPr>
          <p:nvPr>
            <p:ph idx="1"/>
          </p:nvPr>
        </p:nvSpPr>
        <p:spPr>
          <a:xfrm>
            <a:off x="457200" y="1143000"/>
            <a:ext cx="8229600" cy="5257800"/>
          </a:xfrm>
        </p:spPr>
        <p:txBody>
          <a:bodyPr>
            <a:noAutofit/>
          </a:bodyPr>
          <a:lstStyle/>
          <a:p>
            <a:pPr marL="742950" indent="-742950" algn="just">
              <a:buNone/>
            </a:pPr>
            <a:r>
              <a:rPr lang="en-US" sz="2000" dirty="0" smtClean="0"/>
              <a:t>1</a:t>
            </a:r>
            <a:r>
              <a:rPr lang="en-US" sz="2000" dirty="0" smtClean="0">
                <a:latin typeface="Bahnschrift" pitchFamily="34" charset="0"/>
              </a:rPr>
              <a:t>. </a:t>
            </a:r>
            <a:r>
              <a:rPr lang="en-US" sz="2000" dirty="0" smtClean="0">
                <a:solidFill>
                  <a:srgbClr val="C00000"/>
                </a:solidFill>
                <a:latin typeface="Bahnschrift" pitchFamily="34" charset="0"/>
              </a:rPr>
              <a:t>Registration</a:t>
            </a:r>
          </a:p>
          <a:p>
            <a:pPr marL="514350" indent="-514350" algn="just">
              <a:buNone/>
            </a:pPr>
            <a:r>
              <a:rPr lang="en-US" sz="2000" dirty="0" smtClean="0">
                <a:latin typeface="Bahnschrift" pitchFamily="34" charset="0"/>
              </a:rPr>
              <a:t>        A company comes into existence only after registration under the Companies Act. But a Statutory Corporation is formed and commence business as notified or stated in the Act and as passed in Legislature. In case of partnership, registration is not compulsory.</a:t>
            </a:r>
          </a:p>
          <a:p>
            <a:pPr marL="742950" indent="-742950" algn="just">
              <a:buNone/>
            </a:pPr>
            <a:r>
              <a:rPr lang="en-US" sz="2000" dirty="0" smtClean="0">
                <a:latin typeface="Bahnschrift" pitchFamily="34" charset="0"/>
              </a:rPr>
              <a:t>2. </a:t>
            </a:r>
            <a:r>
              <a:rPr lang="en-US" sz="2000" dirty="0" smtClean="0">
                <a:solidFill>
                  <a:srgbClr val="C00000"/>
                </a:solidFill>
                <a:latin typeface="Bahnschrift" pitchFamily="34" charset="0"/>
              </a:rPr>
              <a:t>Voluntary Association</a:t>
            </a:r>
          </a:p>
          <a:p>
            <a:pPr marL="514350" indent="-514350" algn="just">
              <a:buNone/>
            </a:pPr>
            <a:r>
              <a:rPr lang="en-US" sz="2000" dirty="0" smtClean="0">
                <a:latin typeface="Bahnschrift" pitchFamily="34" charset="0"/>
              </a:rPr>
              <a:t>         A company is an association of many persons on a voluntary basis. Therefore a company is formed by the choice and consent of the members.</a:t>
            </a:r>
          </a:p>
          <a:p>
            <a:pPr marL="742950" indent="-742950" algn="just">
              <a:buNone/>
            </a:pPr>
            <a:r>
              <a:rPr lang="en-US" sz="2000" dirty="0" smtClean="0">
                <a:latin typeface="Bahnschrift" pitchFamily="34" charset="0"/>
              </a:rPr>
              <a:t>3. </a:t>
            </a:r>
            <a:r>
              <a:rPr lang="en-US" sz="2000" dirty="0" smtClean="0">
                <a:solidFill>
                  <a:srgbClr val="C00000"/>
                </a:solidFill>
                <a:latin typeface="Bahnschrift" pitchFamily="34" charset="0"/>
              </a:rPr>
              <a:t>Legal Personality</a:t>
            </a:r>
          </a:p>
          <a:p>
            <a:pPr marL="514350" indent="-514350" algn="just">
              <a:buNone/>
            </a:pPr>
            <a:r>
              <a:rPr lang="en-US" sz="2000" dirty="0" smtClean="0">
                <a:latin typeface="Bahnschrift" pitchFamily="34" charset="0"/>
              </a:rPr>
              <a:t>       A company is regarded by law as a single person. It has a legal personality. This rule applies even in the case of “One-man Company.”</a:t>
            </a:r>
          </a:p>
          <a:p>
            <a:pPr algn="just"/>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marL="0" indent="0"/>
            <a:r>
              <a:rPr lang="en-US" sz="4000" b="1" dirty="0" smtClean="0"/>
              <a:t>4</a:t>
            </a:r>
            <a:r>
              <a:rPr lang="en-US" sz="3600" b="1" dirty="0" smtClean="0">
                <a:latin typeface="Algerian" pitchFamily="82" charset="0"/>
              </a:rPr>
              <a:t>. Capitalization of Profit Method</a:t>
            </a:r>
            <a:endParaRPr lang="en-US" sz="3600" dirty="0">
              <a:latin typeface="Algerian" pitchFamily="82" charset="0"/>
            </a:endParaRPr>
          </a:p>
        </p:txBody>
      </p:sp>
      <p:sp>
        <p:nvSpPr>
          <p:cNvPr id="3" name="Content Placeholder 2"/>
          <p:cNvSpPr>
            <a:spLocks noGrp="1"/>
          </p:cNvSpPr>
          <p:nvPr>
            <p:ph idx="1"/>
          </p:nvPr>
        </p:nvSpPr>
        <p:spPr>
          <a:xfrm>
            <a:off x="76200" y="1676400"/>
            <a:ext cx="8991600" cy="4449763"/>
          </a:xfrm>
        </p:spPr>
        <p:txBody>
          <a:bodyPr/>
          <a:lstStyle/>
          <a:p>
            <a:pPr marL="514350" indent="-514350">
              <a:buAutoNum type="alphaLcPeriod"/>
            </a:pPr>
            <a:r>
              <a:rPr lang="en-US" dirty="0" smtClean="0">
                <a:latin typeface="Bahnschrift" pitchFamily="34" charset="0"/>
              </a:rPr>
              <a:t>Capitalization </a:t>
            </a:r>
            <a:r>
              <a:rPr lang="en-US" dirty="0">
                <a:latin typeface="Bahnschrift" pitchFamily="34" charset="0"/>
              </a:rPr>
              <a:t>of Average Profit </a:t>
            </a:r>
            <a:r>
              <a:rPr lang="en-US" dirty="0" smtClean="0">
                <a:latin typeface="Bahnschrift" pitchFamily="34" charset="0"/>
              </a:rPr>
              <a:t>Method</a:t>
            </a:r>
          </a:p>
          <a:p>
            <a:pPr marL="0" indent="0">
              <a:buNone/>
            </a:pPr>
            <a:r>
              <a:rPr lang="en-US" dirty="0">
                <a:latin typeface="Bahnschrift" pitchFamily="34" charset="0"/>
              </a:rPr>
              <a:t> </a:t>
            </a:r>
            <a:r>
              <a:rPr lang="en-US" dirty="0" smtClean="0">
                <a:latin typeface="Bahnschrift" pitchFamily="34" charset="0"/>
              </a:rPr>
              <a:t>              </a:t>
            </a:r>
            <a:r>
              <a:rPr lang="en-US" dirty="0">
                <a:latin typeface="Bahnschrift" pitchFamily="34" charset="0"/>
              </a:rPr>
              <a:t>= </a:t>
            </a:r>
            <a:r>
              <a:rPr lang="en-US" dirty="0" smtClean="0">
                <a:latin typeface="Bahnschrift" pitchFamily="34" charset="0"/>
              </a:rPr>
              <a:t>Average Profit / NRR * 100</a:t>
            </a:r>
          </a:p>
          <a:p>
            <a:pPr marL="0" indent="0">
              <a:buNone/>
            </a:pPr>
            <a:endParaRPr lang="en-US" dirty="0" smtClean="0">
              <a:latin typeface="Bahnschrift" pitchFamily="34" charset="0"/>
            </a:endParaRPr>
          </a:p>
          <a:p>
            <a:pPr marL="0" indent="0">
              <a:buNone/>
            </a:pPr>
            <a:r>
              <a:rPr lang="en-US" dirty="0">
                <a:latin typeface="Bahnschrift" pitchFamily="34" charset="0"/>
              </a:rPr>
              <a:t>b. Capitalization of Super Profit </a:t>
            </a:r>
            <a:r>
              <a:rPr lang="en-US" dirty="0" smtClean="0">
                <a:latin typeface="Bahnschrift" pitchFamily="34" charset="0"/>
              </a:rPr>
              <a:t>Method </a:t>
            </a:r>
          </a:p>
          <a:p>
            <a:pPr marL="0" indent="0">
              <a:buNone/>
            </a:pPr>
            <a:r>
              <a:rPr lang="en-US" dirty="0">
                <a:latin typeface="Bahnschrift" pitchFamily="34" charset="0"/>
              </a:rPr>
              <a:t> </a:t>
            </a:r>
            <a:r>
              <a:rPr lang="en-US" dirty="0" smtClean="0">
                <a:latin typeface="Bahnschrift" pitchFamily="34" charset="0"/>
              </a:rPr>
              <a:t>               = Super Profit / NRR </a:t>
            </a:r>
            <a:r>
              <a:rPr lang="en-US" dirty="0">
                <a:latin typeface="Bahnschrift" pitchFamily="34" charset="0"/>
              </a:rPr>
              <a:t>* 100</a:t>
            </a:r>
          </a:p>
          <a:p>
            <a:endParaRPr lang="en-US" dirty="0">
              <a:latin typeface="Bahnschrift" pitchFamily="34" charset="0"/>
            </a:endParaRPr>
          </a:p>
        </p:txBody>
      </p:sp>
      <p:sp>
        <p:nvSpPr>
          <p:cNvPr id="4" name="Footer Placeholder 3"/>
          <p:cNvSpPr>
            <a:spLocks noGrp="1"/>
          </p:cNvSpPr>
          <p:nvPr>
            <p:ph type="ftr" sz="quarter" idx="11"/>
          </p:nvPr>
        </p:nvSpPr>
        <p:spPr/>
        <p:txBody>
          <a:bodyPr/>
          <a:lstStyle/>
          <a:p>
            <a:r>
              <a:rPr lang="en-US" smtClean="0"/>
              <a:t>Prepared by: Dr. Kawale Pushpalata</a:t>
            </a:r>
            <a:endParaRPr lang="en-US"/>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40</a:t>
            </a:fld>
            <a:endParaRPr lang="en-US"/>
          </a:p>
        </p:txBody>
      </p:sp>
    </p:spTree>
    <p:extLst>
      <p:ext uri="{BB962C8B-B14F-4D97-AF65-F5344CB8AC3E}">
        <p14:creationId xmlns="" xmlns:p14="http://schemas.microsoft.com/office/powerpoint/2010/main" val="1200983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normAutofit fontScale="90000"/>
          </a:bodyPr>
          <a:lstStyle/>
          <a:p>
            <a:pPr algn="ctr" fontAlgn="auto">
              <a:spcAft>
                <a:spcPts val="0"/>
              </a:spcAft>
              <a:defRPr/>
            </a:pPr>
            <a:r>
              <a:rPr lang="en-US" dirty="0" smtClean="0">
                <a:latin typeface="Algerian" pitchFamily="82" charset="0"/>
              </a:rPr>
              <a:t>UNIT – </a:t>
            </a:r>
            <a:r>
              <a:rPr lang="en-US" dirty="0" err="1" smtClean="0">
                <a:latin typeface="Algerian" pitchFamily="82" charset="0"/>
              </a:rPr>
              <a:t>IV:Valuation</a:t>
            </a:r>
            <a:r>
              <a:rPr lang="en-US" dirty="0" smtClean="0">
                <a:latin typeface="Algerian" pitchFamily="82" charset="0"/>
              </a:rPr>
              <a:t> </a:t>
            </a:r>
            <a:r>
              <a:rPr lang="en-US" dirty="0" smtClean="0">
                <a:latin typeface="Algerian" pitchFamily="82" charset="0"/>
              </a:rPr>
              <a:t>of shares</a:t>
            </a:r>
            <a:endParaRPr lang="en-US" u="sng"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lgerian" pitchFamily="82" charset="0"/>
              </a:rPr>
              <a:t>Valuation of shares</a:t>
            </a:r>
            <a:endParaRPr lang="en-US" sz="4000" b="1" dirty="0">
              <a:latin typeface="Algerian" pitchFamily="82" charset="0"/>
            </a:endParaRPr>
          </a:p>
        </p:txBody>
      </p:sp>
      <p:sp>
        <p:nvSpPr>
          <p:cNvPr id="3" name="Content Placeholder 2"/>
          <p:cNvSpPr>
            <a:spLocks noGrp="1"/>
          </p:cNvSpPr>
          <p:nvPr>
            <p:ph idx="1"/>
          </p:nvPr>
        </p:nvSpPr>
        <p:spPr/>
        <p:txBody>
          <a:bodyPr/>
          <a:lstStyle/>
          <a:p>
            <a:pPr marR="0" algn="just"/>
            <a:r>
              <a:rPr lang="en-US" sz="2400" b="1" u="sng" dirty="0" smtClean="0">
                <a:latin typeface="Bahnschrift" pitchFamily="34" charset="0"/>
              </a:rPr>
              <a:t>Need for valuation:</a:t>
            </a:r>
          </a:p>
          <a:p>
            <a:pPr marR="0" algn="just">
              <a:buNone/>
            </a:pPr>
            <a:r>
              <a:rPr lang="en-US" sz="2400" dirty="0" smtClean="0">
                <a:latin typeface="Bahnschrift" pitchFamily="34" charset="0"/>
              </a:rPr>
              <a:t>1. At the time of amalgamation.</a:t>
            </a:r>
          </a:p>
          <a:p>
            <a:pPr marR="0" algn="just">
              <a:buNone/>
            </a:pPr>
            <a:r>
              <a:rPr lang="en-US" sz="2400" dirty="0" smtClean="0">
                <a:latin typeface="Bahnschrift" pitchFamily="34" charset="0"/>
              </a:rPr>
              <a:t>2. When loan is granted on the security of shares.</a:t>
            </a:r>
          </a:p>
          <a:p>
            <a:pPr marR="0" algn="just">
              <a:buNone/>
            </a:pPr>
            <a:r>
              <a:rPr lang="en-US" sz="2400" dirty="0" smtClean="0">
                <a:latin typeface="Bahnschrift" pitchFamily="34" charset="0"/>
              </a:rPr>
              <a:t>3. When preference shares or debentures are converted into equity shares.</a:t>
            </a:r>
          </a:p>
          <a:p>
            <a:pPr marR="0" algn="just">
              <a:buNone/>
            </a:pPr>
            <a:r>
              <a:rPr lang="en-US" sz="2400" dirty="0" smtClean="0">
                <a:latin typeface="Bahnschrift" pitchFamily="34" charset="0"/>
              </a:rPr>
              <a:t>4. When equity shareholders are to be compensated on acquisition of their shares by the govt. under a scheme of </a:t>
            </a:r>
            <a:r>
              <a:rPr lang="en-US" sz="2400" dirty="0" err="1" smtClean="0">
                <a:latin typeface="Bahnschrift" pitchFamily="34" charset="0"/>
              </a:rPr>
              <a:t>nationalisation</a:t>
            </a:r>
            <a:r>
              <a:rPr lang="en-US" sz="2400" dirty="0" smtClean="0">
                <a:latin typeface="Bahnschrift" pitchFamily="34" charset="0"/>
              </a:rPr>
              <a: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pPr fontAlgn="auto">
              <a:spcAft>
                <a:spcPts val="0"/>
              </a:spcAft>
              <a:defRPr/>
            </a:pPr>
            <a:r>
              <a:rPr lang="en-US" sz="2800" b="1" u="sng" dirty="0" smtClean="0">
                <a:latin typeface="Algerian" pitchFamily="82" charset="0"/>
              </a:rPr>
              <a:t>Factors affecting valuation of shares</a:t>
            </a:r>
            <a:endParaRPr lang="en-US" sz="2800" b="1" u="sng" dirty="0">
              <a:latin typeface="Algerian" pitchFamily="82" charset="0"/>
            </a:endParaRPr>
          </a:p>
        </p:txBody>
      </p:sp>
      <p:sp>
        <p:nvSpPr>
          <p:cNvPr id="6147" name="Content Placeholder 2"/>
          <p:cNvSpPr>
            <a:spLocks noGrp="1"/>
          </p:cNvSpPr>
          <p:nvPr>
            <p:ph idx="1"/>
          </p:nvPr>
        </p:nvSpPr>
        <p:spPr>
          <a:xfrm>
            <a:off x="228600" y="1295400"/>
            <a:ext cx="8610600" cy="5181600"/>
          </a:xfrm>
        </p:spPr>
        <p:txBody>
          <a:bodyPr>
            <a:normAutofit/>
          </a:bodyPr>
          <a:lstStyle/>
          <a:p>
            <a:pPr>
              <a:lnSpc>
                <a:spcPct val="150000"/>
              </a:lnSpc>
            </a:pPr>
            <a:r>
              <a:rPr lang="en-US" sz="2000" dirty="0" smtClean="0">
                <a:latin typeface="Bahnschrift" pitchFamily="34" charset="0"/>
              </a:rPr>
              <a:t>Nature of the business</a:t>
            </a:r>
          </a:p>
          <a:p>
            <a:pPr>
              <a:lnSpc>
                <a:spcPct val="150000"/>
              </a:lnSpc>
            </a:pPr>
            <a:r>
              <a:rPr lang="en-US" sz="2000" dirty="0" smtClean="0">
                <a:latin typeface="Bahnschrift" pitchFamily="34" charset="0"/>
              </a:rPr>
              <a:t>Demand and supply for shares</a:t>
            </a:r>
          </a:p>
          <a:p>
            <a:pPr>
              <a:lnSpc>
                <a:spcPct val="150000"/>
              </a:lnSpc>
            </a:pPr>
            <a:r>
              <a:rPr lang="en-US" sz="2000" dirty="0" smtClean="0">
                <a:latin typeface="Bahnschrift" pitchFamily="34" charset="0"/>
              </a:rPr>
              <a:t>Govt. policy</a:t>
            </a:r>
          </a:p>
          <a:p>
            <a:pPr>
              <a:lnSpc>
                <a:spcPct val="150000"/>
              </a:lnSpc>
            </a:pPr>
            <a:r>
              <a:rPr lang="en-US" sz="2000" dirty="0" smtClean="0">
                <a:latin typeface="Bahnschrift" pitchFamily="34" charset="0"/>
              </a:rPr>
              <a:t>Past performance of the company</a:t>
            </a:r>
          </a:p>
          <a:p>
            <a:pPr>
              <a:lnSpc>
                <a:spcPct val="150000"/>
              </a:lnSpc>
            </a:pPr>
            <a:r>
              <a:rPr lang="en-US" sz="2000" dirty="0" smtClean="0">
                <a:latin typeface="Bahnschrift" pitchFamily="34" charset="0"/>
              </a:rPr>
              <a:t>Growth prospectus of the company</a:t>
            </a:r>
          </a:p>
          <a:p>
            <a:pPr>
              <a:lnSpc>
                <a:spcPct val="150000"/>
              </a:lnSpc>
            </a:pPr>
            <a:r>
              <a:rPr lang="en-US" sz="2000" dirty="0" smtClean="0">
                <a:latin typeface="Bahnschrift" pitchFamily="34" charset="0"/>
              </a:rPr>
              <a:t>The management of the company</a:t>
            </a:r>
          </a:p>
          <a:p>
            <a:pPr>
              <a:lnSpc>
                <a:spcPct val="150000"/>
              </a:lnSpc>
            </a:pPr>
            <a:r>
              <a:rPr lang="en-US" sz="2000" dirty="0" smtClean="0">
                <a:latin typeface="Bahnschrift" pitchFamily="34" charset="0"/>
              </a:rPr>
              <a:t>The economic climate</a:t>
            </a:r>
          </a:p>
          <a:p>
            <a:pPr>
              <a:lnSpc>
                <a:spcPct val="150000"/>
              </a:lnSpc>
            </a:pPr>
            <a:r>
              <a:rPr lang="en-US" sz="2000" dirty="0" smtClean="0">
                <a:latin typeface="Bahnschrift" pitchFamily="34" charset="0"/>
              </a:rPr>
              <a:t>Accumulated reserves</a:t>
            </a:r>
          </a:p>
          <a:p>
            <a:pPr>
              <a:lnSpc>
                <a:spcPct val="150000"/>
              </a:lnSpc>
            </a:pPr>
            <a:r>
              <a:rPr lang="en-US" sz="2000" dirty="0" smtClean="0">
                <a:latin typeface="Bahnschrift" pitchFamily="34" charset="0"/>
              </a:rPr>
              <a:t>Prospects of bonus or rights issue</a:t>
            </a:r>
          </a:p>
          <a:p>
            <a:pPr>
              <a:lnSpc>
                <a:spcPct val="150000"/>
              </a:lnSpc>
            </a:pPr>
            <a:r>
              <a:rPr lang="en-US" sz="2000" dirty="0" smtClean="0">
                <a:latin typeface="Bahnschrift" pitchFamily="34" charset="0"/>
              </a:rPr>
              <a:t>Dividend declared etc.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685800"/>
            <a:ext cx="8229600" cy="1143000"/>
          </a:xfrm>
        </p:spPr>
        <p:txBody>
          <a:bodyPr>
            <a:normAutofit/>
          </a:bodyPr>
          <a:lstStyle/>
          <a:p>
            <a:r>
              <a:rPr lang="en-US" sz="4400" b="1" u="sng" dirty="0" smtClean="0">
                <a:latin typeface="Algerian" pitchFamily="82" charset="0"/>
              </a:rPr>
              <a:t>Methods for valuation</a:t>
            </a:r>
          </a:p>
        </p:txBody>
      </p:sp>
      <p:sp>
        <p:nvSpPr>
          <p:cNvPr id="7171" name="Content Placeholder 2"/>
          <p:cNvSpPr>
            <a:spLocks noGrp="1"/>
          </p:cNvSpPr>
          <p:nvPr>
            <p:ph idx="1"/>
          </p:nvPr>
        </p:nvSpPr>
        <p:spPr>
          <a:xfrm>
            <a:off x="304800" y="2209800"/>
            <a:ext cx="8229600" cy="4648200"/>
          </a:xfrm>
        </p:spPr>
        <p:txBody>
          <a:bodyPr/>
          <a:lstStyle/>
          <a:p>
            <a:pPr>
              <a:lnSpc>
                <a:spcPct val="200000"/>
              </a:lnSpc>
            </a:pPr>
            <a:r>
              <a:rPr lang="en-US" dirty="0" smtClean="0">
                <a:latin typeface="Bahnschrift" pitchFamily="34" charset="0"/>
              </a:rPr>
              <a:t>Net assets basis (or intrinsic value) method</a:t>
            </a:r>
          </a:p>
          <a:p>
            <a:pPr>
              <a:lnSpc>
                <a:spcPct val="200000"/>
              </a:lnSpc>
            </a:pPr>
            <a:r>
              <a:rPr lang="en-US" dirty="0" smtClean="0">
                <a:latin typeface="Bahnschrift" pitchFamily="34" charset="0"/>
              </a:rPr>
              <a:t>Yield basis method</a:t>
            </a:r>
          </a:p>
          <a:p>
            <a:pPr>
              <a:lnSpc>
                <a:spcPct val="200000"/>
              </a:lnSpc>
            </a:pPr>
            <a:r>
              <a:rPr lang="en-US" dirty="0" smtClean="0">
                <a:latin typeface="Bahnschrift" pitchFamily="34" charset="0"/>
              </a:rPr>
              <a:t>Dual (or fair value) method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228600"/>
            <a:ext cx="8229600" cy="1143000"/>
          </a:xfrm>
        </p:spPr>
        <p:txBody>
          <a:bodyPr>
            <a:normAutofit/>
          </a:bodyPr>
          <a:lstStyle/>
          <a:p>
            <a:r>
              <a:rPr lang="en-US" sz="4000" b="1" u="sng" dirty="0" smtClean="0">
                <a:latin typeface="Algerian" pitchFamily="82" charset="0"/>
              </a:rPr>
              <a:t>Net assets basis method</a:t>
            </a:r>
          </a:p>
        </p:txBody>
      </p:sp>
      <p:sp>
        <p:nvSpPr>
          <p:cNvPr id="3" name="Content Placeholder 2"/>
          <p:cNvSpPr>
            <a:spLocks noGrp="1"/>
          </p:cNvSpPr>
          <p:nvPr>
            <p:ph idx="1"/>
          </p:nvPr>
        </p:nvSpPr>
        <p:spPr>
          <a:xfrm>
            <a:off x="228600" y="1371600"/>
            <a:ext cx="8915400" cy="5486400"/>
          </a:xfrm>
        </p:spPr>
        <p:txBody>
          <a:bodyPr>
            <a:normAutofit/>
          </a:bodyPr>
          <a:lstStyle/>
          <a:p>
            <a:pPr marL="514350" indent="-514350" algn="just" fontAlgn="auto">
              <a:lnSpc>
                <a:spcPct val="150000"/>
              </a:lnSpc>
              <a:spcAft>
                <a:spcPts val="0"/>
              </a:spcAft>
              <a:buClr>
                <a:schemeClr val="accent3"/>
              </a:buClr>
              <a:buFont typeface="Wingdings 2"/>
              <a:buAutoNum type="arabicPeriod"/>
              <a:defRPr/>
            </a:pPr>
            <a:r>
              <a:rPr lang="en-US" sz="1800" u="sng" dirty="0" smtClean="0">
                <a:latin typeface="Bahnschrift" pitchFamily="34" charset="0"/>
              </a:rPr>
              <a:t>Net tangible assets basis (excluding goodwill) </a:t>
            </a:r>
          </a:p>
          <a:p>
            <a:pPr marL="514350" indent="-514350" algn="just" fontAlgn="auto">
              <a:lnSpc>
                <a:spcPct val="150000"/>
              </a:lnSpc>
              <a:spcAft>
                <a:spcPts val="0"/>
              </a:spcAft>
              <a:buClr>
                <a:schemeClr val="accent3"/>
              </a:buClr>
              <a:buFont typeface="Wingdings 2"/>
              <a:buNone/>
              <a:defRPr/>
            </a:pPr>
            <a:r>
              <a:rPr lang="en-US" sz="1800" dirty="0">
                <a:latin typeface="Bahnschrift" pitchFamily="34" charset="0"/>
              </a:rPr>
              <a:t> </a:t>
            </a:r>
            <a:r>
              <a:rPr lang="en-US" sz="1800" dirty="0" smtClean="0">
                <a:latin typeface="Bahnschrift" pitchFamily="34" charset="0"/>
              </a:rPr>
              <a:t>      Under this method, net tangible assets are estimated in order to value the shares.</a:t>
            </a:r>
          </a:p>
          <a:p>
            <a:pPr marL="514350" indent="-514350" algn="just" fontAlgn="auto">
              <a:lnSpc>
                <a:spcPct val="150000"/>
              </a:lnSpc>
              <a:spcAft>
                <a:spcPts val="0"/>
              </a:spcAft>
              <a:buClr>
                <a:schemeClr val="accent3"/>
              </a:buClr>
              <a:buFont typeface="Wingdings 2"/>
              <a:buNone/>
              <a:defRPr/>
            </a:pPr>
            <a:r>
              <a:rPr lang="en-US" sz="1800" dirty="0" smtClean="0">
                <a:latin typeface="Bahnschrift" pitchFamily="34" charset="0"/>
              </a:rPr>
              <a:t>	Net tangible assets = Assets – Liabilities</a:t>
            </a:r>
          </a:p>
          <a:p>
            <a:pPr marL="514350" indent="-514350" algn="just" fontAlgn="auto">
              <a:lnSpc>
                <a:spcPct val="150000"/>
              </a:lnSpc>
              <a:spcAft>
                <a:spcPts val="0"/>
              </a:spcAft>
              <a:buClr>
                <a:schemeClr val="accent3"/>
              </a:buClr>
              <a:buFont typeface="Wingdings 2"/>
              <a:buNone/>
              <a:defRPr/>
            </a:pPr>
            <a:r>
              <a:rPr lang="en-US" sz="1800" dirty="0">
                <a:latin typeface="Bahnschrift" pitchFamily="34" charset="0"/>
              </a:rPr>
              <a:t>	A</a:t>
            </a:r>
            <a:r>
              <a:rPr lang="en-US" sz="1800" dirty="0" smtClean="0">
                <a:latin typeface="Bahnschrift" pitchFamily="34" charset="0"/>
              </a:rPr>
              <a:t>ssets are taken at their actual values (market values) and not at book values. Fictitious assets like preliminary expenses are excluded. All the liabilities (whether in books or not) are deducted. Non trading assets are also included in the assets. Amount payable to preference shareholders is also deducted.</a:t>
            </a:r>
          </a:p>
          <a:p>
            <a:pPr marL="514350" indent="-514350" algn="just" fontAlgn="auto">
              <a:lnSpc>
                <a:spcPct val="150000"/>
              </a:lnSpc>
              <a:spcAft>
                <a:spcPts val="0"/>
              </a:spcAft>
              <a:buClr>
                <a:schemeClr val="accent3"/>
              </a:buClr>
              <a:buFont typeface="Wingdings 2"/>
              <a:buNone/>
              <a:defRPr/>
            </a:pPr>
            <a:r>
              <a:rPr lang="en-US" sz="1800" dirty="0">
                <a:latin typeface="Bahnschrift" pitchFamily="34" charset="0"/>
              </a:rPr>
              <a:t>	</a:t>
            </a:r>
            <a:r>
              <a:rPr lang="en-US" sz="1800" dirty="0" smtClean="0">
                <a:latin typeface="Bahnschrift" pitchFamily="34" charset="0"/>
              </a:rPr>
              <a:t>value of share = net tangible assets/no. of equity shares</a:t>
            </a:r>
            <a:endParaRPr lang="en-US" sz="1800" dirty="0">
              <a:latin typeface="Bahnschrift"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28600" y="1143000"/>
            <a:ext cx="8458200" cy="5410200"/>
          </a:xfrm>
        </p:spPr>
        <p:txBody>
          <a:bodyPr>
            <a:normAutofit/>
          </a:bodyPr>
          <a:lstStyle/>
          <a:p>
            <a:pPr>
              <a:buFont typeface="Wingdings 2" pitchFamily="18" charset="2"/>
              <a:buNone/>
            </a:pPr>
            <a:r>
              <a:rPr lang="en-US" dirty="0" smtClean="0">
                <a:latin typeface="Bahnschrift" pitchFamily="34" charset="0"/>
              </a:rPr>
              <a:t>2. </a:t>
            </a:r>
            <a:r>
              <a:rPr lang="en-US" b="1" u="sng" dirty="0" smtClean="0">
                <a:latin typeface="Bahnschrift" pitchFamily="34" charset="0"/>
              </a:rPr>
              <a:t>Net assets  (including goodwill)</a:t>
            </a:r>
          </a:p>
          <a:p>
            <a:pPr algn="just">
              <a:buFont typeface="Wingdings 2" pitchFamily="18" charset="2"/>
              <a:buNone/>
            </a:pPr>
            <a:r>
              <a:rPr lang="en-US" dirty="0" smtClean="0">
                <a:latin typeface="Bahnschrift" pitchFamily="34" charset="0"/>
              </a:rPr>
              <a:t>	In this method, goodwill is included with other tangible assets for  the valuation of shares. Goodwill is taken at its actual value which maybe equal to, more  than or less than the book value. There maybe some value of goodwill even if it is not shown in the books. </a:t>
            </a:r>
          </a:p>
          <a:p>
            <a:pPr>
              <a:buFont typeface="Wingdings 2" pitchFamily="18" charset="2"/>
              <a:buNone/>
            </a:pPr>
            <a:r>
              <a:rPr lang="en-US" dirty="0" smtClean="0">
                <a:latin typeface="Bahnschrift" pitchFamily="34"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457200"/>
            <a:ext cx="8229600" cy="1143000"/>
          </a:xfrm>
        </p:spPr>
        <p:txBody>
          <a:bodyPr>
            <a:normAutofit/>
          </a:bodyPr>
          <a:lstStyle/>
          <a:p>
            <a:pPr algn="ctr"/>
            <a:r>
              <a:rPr lang="en-US" sz="4400" b="1" u="sng" dirty="0" smtClean="0">
                <a:latin typeface="Algerian" pitchFamily="82" charset="0"/>
              </a:rPr>
              <a:t>Yield method</a:t>
            </a:r>
          </a:p>
        </p:txBody>
      </p:sp>
      <p:sp>
        <p:nvSpPr>
          <p:cNvPr id="3" name="Content Placeholder 2"/>
          <p:cNvSpPr>
            <a:spLocks noGrp="1"/>
          </p:cNvSpPr>
          <p:nvPr>
            <p:ph idx="1"/>
          </p:nvPr>
        </p:nvSpPr>
        <p:spPr>
          <a:xfrm>
            <a:off x="228600" y="1828800"/>
            <a:ext cx="8458200" cy="4572000"/>
          </a:xfrm>
        </p:spPr>
        <p:txBody>
          <a:bodyPr>
            <a:normAutofit/>
          </a:bodyPr>
          <a:lstStyle/>
          <a:p>
            <a:pPr marL="274320" indent="-274320" fontAlgn="auto">
              <a:lnSpc>
                <a:spcPct val="150000"/>
              </a:lnSpc>
              <a:spcAft>
                <a:spcPts val="0"/>
              </a:spcAft>
              <a:buClr>
                <a:schemeClr val="accent3"/>
              </a:buClr>
              <a:buFont typeface="Wingdings 2"/>
              <a:buNone/>
              <a:defRPr/>
            </a:pPr>
            <a:r>
              <a:rPr lang="en-US" dirty="0" smtClean="0">
                <a:latin typeface="Bahnschrift" pitchFamily="34" charset="0"/>
              </a:rPr>
              <a:t> 	</a:t>
            </a:r>
            <a:r>
              <a:rPr lang="en-US" sz="2000" dirty="0" smtClean="0">
                <a:latin typeface="Bahnschrift" pitchFamily="34" charset="0"/>
              </a:rPr>
              <a:t>Following steps are taken for calculating the value of shares under this method:</a:t>
            </a:r>
          </a:p>
          <a:p>
            <a:pPr marL="514350" indent="-514350" fontAlgn="auto">
              <a:lnSpc>
                <a:spcPct val="150000"/>
              </a:lnSpc>
              <a:spcAft>
                <a:spcPts val="0"/>
              </a:spcAft>
              <a:buClr>
                <a:schemeClr val="accent3"/>
              </a:buClr>
              <a:buFont typeface="Wingdings 2"/>
              <a:buNone/>
              <a:defRPr/>
            </a:pPr>
            <a:r>
              <a:rPr lang="en-US" sz="2000" dirty="0" smtClean="0">
                <a:latin typeface="Bahnschrift" pitchFamily="34" charset="0"/>
              </a:rPr>
              <a:t>1.  Calculation of average expected future profits (profit available for equity shareholders).</a:t>
            </a:r>
          </a:p>
          <a:p>
            <a:pPr marL="514350" indent="-514350" fontAlgn="auto">
              <a:lnSpc>
                <a:spcPct val="150000"/>
              </a:lnSpc>
              <a:spcAft>
                <a:spcPts val="0"/>
              </a:spcAft>
              <a:buClr>
                <a:schemeClr val="accent3"/>
              </a:buClr>
              <a:buFont typeface="Wingdings 2"/>
              <a:buNone/>
              <a:defRPr/>
            </a:pPr>
            <a:r>
              <a:rPr lang="en-US" sz="2000" dirty="0" smtClean="0">
                <a:latin typeface="Bahnschrift" pitchFamily="34" charset="0"/>
              </a:rPr>
              <a:t>2. Calculation of expected return.</a:t>
            </a:r>
          </a:p>
          <a:p>
            <a:pPr marL="514350" indent="-514350" fontAlgn="auto">
              <a:lnSpc>
                <a:spcPct val="150000"/>
              </a:lnSpc>
              <a:spcAft>
                <a:spcPts val="0"/>
              </a:spcAft>
              <a:buClr>
                <a:schemeClr val="accent3"/>
              </a:buClr>
              <a:buFont typeface="Wingdings 2"/>
              <a:buNone/>
              <a:defRPr/>
            </a:pPr>
            <a:r>
              <a:rPr lang="en-US" sz="2000" dirty="0" smtClean="0">
                <a:latin typeface="Bahnschrift" pitchFamily="34" charset="0"/>
              </a:rPr>
              <a:t>    Expected return= expected profits/equity share capital *100</a:t>
            </a:r>
          </a:p>
          <a:p>
            <a:pPr marL="514350" indent="-514350" fontAlgn="auto">
              <a:lnSpc>
                <a:spcPct val="150000"/>
              </a:lnSpc>
              <a:spcAft>
                <a:spcPts val="0"/>
              </a:spcAft>
              <a:buClr>
                <a:schemeClr val="accent3"/>
              </a:buClr>
              <a:buFont typeface="Wingdings 2"/>
              <a:buNone/>
              <a:defRPr/>
            </a:pPr>
            <a:r>
              <a:rPr lang="en-US" sz="2000" dirty="0" smtClean="0">
                <a:latin typeface="Bahnschrift" pitchFamily="34" charset="0"/>
              </a:rPr>
              <a:t>3.  Value of share= Expected rate/normal rate *paid up value of one share</a:t>
            </a:r>
          </a:p>
          <a:p>
            <a:pPr marL="514350" indent="-514350" fontAlgn="auto">
              <a:spcAft>
                <a:spcPts val="0"/>
              </a:spcAft>
              <a:buClr>
                <a:schemeClr val="accent3"/>
              </a:buClr>
              <a:buFont typeface="Wingdings 2"/>
              <a:buNone/>
              <a:defRPr/>
            </a:pPr>
            <a:endParaRPr lang="en-US" dirty="0">
              <a:latin typeface="Bahnschrift"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smtClean="0">
                <a:latin typeface="Algerian" pitchFamily="82" charset="0"/>
              </a:rPr>
              <a:t>Dual or fair value method</a:t>
            </a:r>
          </a:p>
        </p:txBody>
      </p:sp>
      <p:sp>
        <p:nvSpPr>
          <p:cNvPr id="14339" name="Content Placeholder 2"/>
          <p:cNvSpPr>
            <a:spLocks noGrp="1"/>
          </p:cNvSpPr>
          <p:nvPr>
            <p:ph idx="1"/>
          </p:nvPr>
        </p:nvSpPr>
        <p:spPr/>
        <p:txBody>
          <a:bodyPr>
            <a:normAutofit/>
          </a:bodyPr>
          <a:lstStyle/>
          <a:p>
            <a:pPr algn="just">
              <a:buFont typeface="Wingdings 2" pitchFamily="18" charset="2"/>
              <a:buNone/>
            </a:pPr>
            <a:r>
              <a:rPr lang="en-US" sz="2400" dirty="0" smtClean="0">
                <a:latin typeface="Bahnschrift" pitchFamily="34" charset="0"/>
              </a:rPr>
              <a:t>  It is simply a combination of the previous two methods. According to this method, </a:t>
            </a:r>
          </a:p>
          <a:p>
            <a:pPr algn="just">
              <a:buFont typeface="Wingdings 2" pitchFamily="18" charset="2"/>
              <a:buNone/>
            </a:pPr>
            <a:r>
              <a:rPr lang="en-US" sz="2400" dirty="0" smtClean="0">
                <a:latin typeface="Bahnschrift" pitchFamily="34" charset="0"/>
              </a:rPr>
              <a:t>Value of share= net asset method value + yield method value/2</a:t>
            </a:r>
          </a:p>
          <a:p>
            <a:pPr algn="just">
              <a:buFont typeface="Wingdings 2" pitchFamily="18" charset="2"/>
              <a:buNone/>
            </a:pPr>
            <a:r>
              <a:rPr lang="en-US" sz="2400" dirty="0" smtClean="0">
                <a:latin typeface="Bahnschrift" pitchFamily="34" charset="0"/>
              </a:rPr>
              <a:t>For </a:t>
            </a:r>
            <a:r>
              <a:rPr lang="en-US" sz="2400" dirty="0" err="1" smtClean="0">
                <a:latin typeface="Bahnschrift" pitchFamily="34" charset="0"/>
              </a:rPr>
              <a:t>eg</a:t>
            </a:r>
            <a:r>
              <a:rPr lang="en-US" sz="2400" dirty="0" smtClean="0">
                <a:latin typeface="Bahnschrift" pitchFamily="34" charset="0"/>
              </a:rPr>
              <a:t>: </a:t>
            </a:r>
          </a:p>
          <a:p>
            <a:pPr algn="just">
              <a:buFont typeface="Wingdings 2" pitchFamily="18" charset="2"/>
              <a:buNone/>
            </a:pPr>
            <a:r>
              <a:rPr lang="en-US" sz="2400" dirty="0" smtClean="0">
                <a:latin typeface="Bahnschrift" pitchFamily="34" charset="0"/>
              </a:rPr>
              <a:t>Net asset method value: Rs. 10</a:t>
            </a:r>
          </a:p>
          <a:p>
            <a:pPr algn="just">
              <a:buFont typeface="Wingdings 2" pitchFamily="18" charset="2"/>
              <a:buNone/>
            </a:pPr>
            <a:r>
              <a:rPr lang="en-US" sz="2400" dirty="0" smtClean="0">
                <a:latin typeface="Bahnschrift" pitchFamily="34" charset="0"/>
              </a:rPr>
              <a:t>Yield method value: Rs. 12</a:t>
            </a:r>
          </a:p>
          <a:p>
            <a:pPr algn="just">
              <a:buFont typeface="Wingdings 2" pitchFamily="18" charset="2"/>
              <a:buNone/>
            </a:pPr>
            <a:r>
              <a:rPr lang="en-US" sz="2400" dirty="0" smtClean="0">
                <a:latin typeface="Bahnschrift" pitchFamily="34" charset="0"/>
              </a:rPr>
              <a:t>Fair value: Rs.10+Rs. 12/2 =Rs. 11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8229600" cy="1676400"/>
          </a:xfrm>
        </p:spPr>
        <p:txBody>
          <a:bodyPr>
            <a:noAutofit/>
          </a:bodyPr>
          <a:lstStyle/>
          <a:p>
            <a:pPr algn="ctr"/>
            <a:r>
              <a:rPr lang="en-US" sz="4400" b="1" dirty="0" smtClean="0">
                <a:latin typeface="Algerian" pitchFamily="82" charset="0"/>
              </a:rPr>
              <a:t>UNIT-V: COMPANY FINAL ACCOUNTS</a:t>
            </a:r>
            <a:endParaRPr lang="en-US" sz="4400" b="1" dirty="0">
              <a:latin typeface="Algerian"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5800" y="533400"/>
            <a:ext cx="7620000" cy="5791200"/>
          </a:xfrm>
        </p:spPr>
        <p:txBody>
          <a:bodyPr>
            <a:normAutofit/>
          </a:bodyPr>
          <a:lstStyle/>
          <a:p>
            <a:pPr algn="just"/>
            <a:r>
              <a:rPr lang="en-US" sz="2000" dirty="0" smtClean="0">
                <a:solidFill>
                  <a:schemeClr val="tx1"/>
                </a:solidFill>
              </a:rPr>
              <a:t>4. </a:t>
            </a:r>
            <a:r>
              <a:rPr lang="en-US" sz="2000" dirty="0" smtClean="0">
                <a:solidFill>
                  <a:srgbClr val="C00000"/>
                </a:solidFill>
              </a:rPr>
              <a:t>Contractual Capacity</a:t>
            </a:r>
            <a:endParaRPr lang="en-US" sz="2000" dirty="0" smtClean="0">
              <a:solidFill>
                <a:srgbClr val="C00000"/>
              </a:solidFill>
              <a:latin typeface="Calibri" pitchFamily="34" charset="0"/>
            </a:endParaRPr>
          </a:p>
          <a:p>
            <a:pPr algn="just"/>
            <a:r>
              <a:rPr lang="en-US" sz="2000" dirty="0" smtClean="0">
                <a:solidFill>
                  <a:schemeClr val="tx1"/>
                </a:solidFill>
              </a:rPr>
              <a:t>A shareholder of a company, in its individual capacity, cannot bind the company in any way. The shareholder of a company can enter into contract with the company and can be an employee of the company.</a:t>
            </a:r>
          </a:p>
          <a:p>
            <a:pPr algn="just"/>
            <a:r>
              <a:rPr lang="en-US" sz="2000" dirty="0" smtClean="0">
                <a:solidFill>
                  <a:schemeClr val="tx1"/>
                </a:solidFill>
              </a:rPr>
              <a:t>5. </a:t>
            </a:r>
            <a:r>
              <a:rPr lang="en-US" sz="2000" dirty="0" smtClean="0">
                <a:solidFill>
                  <a:srgbClr val="C00000"/>
                </a:solidFill>
              </a:rPr>
              <a:t>Management</a:t>
            </a:r>
          </a:p>
          <a:p>
            <a:pPr algn="just"/>
            <a:r>
              <a:rPr lang="en-US" sz="2000" dirty="0" smtClean="0">
                <a:solidFill>
                  <a:schemeClr val="tx1"/>
                </a:solidFill>
              </a:rPr>
              <a:t>A company is managed by the Board of Directors, whole time Directors, Managing Directors or Manager. These persons are selected in the manner provided by the Act and the Articles of Association of the company. A shareholder, as such, cannot participate in the management.</a:t>
            </a:r>
          </a:p>
          <a:p>
            <a:pPr algn="just"/>
            <a:r>
              <a:rPr lang="en-US" sz="2000" dirty="0" smtClean="0">
                <a:solidFill>
                  <a:schemeClr val="tx1"/>
                </a:solidFill>
              </a:rPr>
              <a:t>6</a:t>
            </a:r>
            <a:r>
              <a:rPr lang="en-US" sz="2000" dirty="0" smtClean="0">
                <a:solidFill>
                  <a:srgbClr val="C00000"/>
                </a:solidFill>
              </a:rPr>
              <a:t>. Permanent Existence</a:t>
            </a:r>
          </a:p>
          <a:p>
            <a:pPr algn="just"/>
            <a:r>
              <a:rPr lang="en-US" sz="2000" dirty="0" smtClean="0">
                <a:solidFill>
                  <a:schemeClr val="tx1"/>
                </a:solidFill>
              </a:rPr>
              <a:t>The company has perpetual succession. The death or insolvency of a shareholder does not affect its existence. A company comes into end only when it is liquidated according to provision of the Companies Act.</a:t>
            </a:r>
          </a:p>
          <a:p>
            <a:pPr algn="just"/>
            <a:endParaRPr lang="en-US" sz="2000"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ctr"/>
            <a:r>
              <a:rPr lang="en-US" sz="4400" b="1" dirty="0" smtClean="0">
                <a:latin typeface="Algerian" pitchFamily="82" charset="0"/>
              </a:rPr>
              <a:t>COMPANIES ACT 2013</a:t>
            </a:r>
            <a:endParaRPr lang="en-US" sz="4400" b="1" dirty="0">
              <a:latin typeface="Algerian" pitchFamily="82" charset="0"/>
            </a:endParaRPr>
          </a:p>
        </p:txBody>
      </p:sp>
      <p:sp>
        <p:nvSpPr>
          <p:cNvPr id="3" name="Content Placeholder 2"/>
          <p:cNvSpPr>
            <a:spLocks noGrp="1"/>
          </p:cNvSpPr>
          <p:nvPr>
            <p:ph idx="1"/>
          </p:nvPr>
        </p:nvSpPr>
        <p:spPr>
          <a:xfrm>
            <a:off x="304800" y="1600200"/>
            <a:ext cx="8686800" cy="5257800"/>
          </a:xfrm>
        </p:spPr>
        <p:txBody>
          <a:bodyPr/>
          <a:lstStyle/>
          <a:p>
            <a:endParaRPr lang="en-US" dirty="0" smtClean="0">
              <a:latin typeface="Bahnschrift" pitchFamily="34" charset="0"/>
            </a:endParaRPr>
          </a:p>
          <a:p>
            <a:pPr>
              <a:lnSpc>
                <a:spcPct val="200000"/>
              </a:lnSpc>
            </a:pPr>
            <a:r>
              <a:rPr lang="en-US" dirty="0" smtClean="0">
                <a:latin typeface="Bahnschrift" pitchFamily="34" charset="0"/>
              </a:rPr>
              <a:t>1 Schedule III</a:t>
            </a:r>
          </a:p>
          <a:p>
            <a:pPr>
              <a:lnSpc>
                <a:spcPct val="200000"/>
              </a:lnSpc>
            </a:pPr>
            <a:r>
              <a:rPr lang="en-US" dirty="0" smtClean="0">
                <a:latin typeface="Bahnschrift" pitchFamily="34" charset="0"/>
              </a:rPr>
              <a:t>Format of balance sheet.</a:t>
            </a:r>
          </a:p>
          <a:p>
            <a:pPr>
              <a:lnSpc>
                <a:spcPct val="200000"/>
              </a:lnSpc>
            </a:pPr>
            <a:r>
              <a:rPr lang="en-US" dirty="0" smtClean="0">
                <a:latin typeface="Bahnschrift" pitchFamily="34" charset="0"/>
              </a:rPr>
              <a:t>Format of profit and loss Account.</a:t>
            </a:r>
          </a:p>
          <a:p>
            <a:pPr>
              <a:buNone/>
            </a:pPr>
            <a:r>
              <a:rPr lang="en-US" dirty="0" smtClean="0">
                <a:latin typeface="Bahnschrift" pitchFamily="34"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0" y="0"/>
            <a:ext cx="9144000" cy="66294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0" y="0"/>
            <a:ext cx="9144000" cy="685083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6" cy="6858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0" y="0"/>
            <a:ext cx="9144000" cy="685083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457200" y="1935480"/>
            <a:ext cx="8229600" cy="438912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itchFamily="82" charset="0"/>
              </a:rPr>
              <a:t> KINDS  OF COMPANIES </a:t>
            </a:r>
            <a:endParaRPr lang="en-US" dirty="0"/>
          </a:p>
        </p:txBody>
      </p:sp>
      <p:sp>
        <p:nvSpPr>
          <p:cNvPr id="3" name="Content Placeholder 2"/>
          <p:cNvSpPr>
            <a:spLocks noGrp="1"/>
          </p:cNvSpPr>
          <p:nvPr>
            <p:ph idx="1"/>
          </p:nvPr>
        </p:nvSpPr>
        <p:spPr>
          <a:xfrm>
            <a:off x="457200" y="1935480"/>
            <a:ext cx="8229600" cy="4922520"/>
          </a:xfrm>
        </p:spPr>
        <p:txBody>
          <a:bodyPr>
            <a:normAutofit/>
          </a:bodyPr>
          <a:lstStyle/>
          <a:p>
            <a:pPr>
              <a:buNone/>
            </a:pPr>
            <a:r>
              <a:rPr lang="en-US" sz="1800" dirty="0" smtClean="0">
                <a:latin typeface="Bahnschrift" pitchFamily="34" charset="0"/>
              </a:rPr>
              <a:t>Form the point of view of liability there are three kinds of Companies</a:t>
            </a:r>
          </a:p>
          <a:p>
            <a:pPr>
              <a:buNone/>
            </a:pPr>
            <a:r>
              <a:rPr lang="en-US" sz="1800" dirty="0" smtClean="0">
                <a:solidFill>
                  <a:srgbClr val="C00000"/>
                </a:solidFill>
                <a:latin typeface="Bahnschrift" pitchFamily="34" charset="0"/>
              </a:rPr>
              <a:t>(1) Limited Companies </a:t>
            </a:r>
          </a:p>
          <a:p>
            <a:pPr>
              <a:buNone/>
            </a:pPr>
            <a:r>
              <a:rPr lang="en-US" sz="1800" dirty="0" smtClean="0">
                <a:latin typeface="Bahnschrift" pitchFamily="34" charset="0"/>
              </a:rPr>
              <a:t>In case of such companies, the liability of each member is limited to the extent of a face value of shares held by him. Suppose A takes a share of Rs 10., he remains liable to the extent of that amount. As soon as that amount in paid, he is no more liable.</a:t>
            </a:r>
          </a:p>
          <a:p>
            <a:pPr>
              <a:buNone/>
            </a:pPr>
            <a:r>
              <a:rPr lang="en-US" sz="1800" dirty="0" smtClean="0">
                <a:solidFill>
                  <a:srgbClr val="C00000"/>
                </a:solidFill>
                <a:latin typeface="Bahnschrift" pitchFamily="34" charset="0"/>
              </a:rPr>
              <a:t>(2) Guarantee Companies</a:t>
            </a:r>
          </a:p>
          <a:p>
            <a:pPr>
              <a:buNone/>
            </a:pPr>
            <a:r>
              <a:rPr lang="en-US" sz="1800" dirty="0" smtClean="0">
                <a:latin typeface="Bahnschrift" pitchFamily="34" charset="0"/>
              </a:rPr>
              <a:t>The liability of the member of such companies is limited to the amount he has undertaken to contribute to the assets of the company in the event of its wound up. This guaranteed amount is limited to fixed sum which is specified in the memorandum.</a:t>
            </a:r>
          </a:p>
          <a:p>
            <a:pPr>
              <a:buNone/>
            </a:pPr>
            <a:r>
              <a:rPr lang="en-US" sz="1800" dirty="0" smtClean="0">
                <a:solidFill>
                  <a:srgbClr val="C00000"/>
                </a:solidFill>
                <a:latin typeface="Bahnschrift" pitchFamily="34" charset="0"/>
              </a:rPr>
              <a:t>(3) Unlimited Companies</a:t>
            </a:r>
          </a:p>
          <a:p>
            <a:pPr>
              <a:buNone/>
            </a:pPr>
            <a:r>
              <a:rPr lang="en-US" sz="1800" dirty="0" smtClean="0">
                <a:latin typeface="Bahnschrift" pitchFamily="34" charset="0"/>
              </a:rPr>
              <a:t>They are nothing but large partnership registered under the Companies Act and the members just like partners have unlimited liability and both share contribution as well as their property are at stake when the company is to be wound up. Such companies are rare these days.</a:t>
            </a:r>
          </a:p>
          <a:p>
            <a:endParaRPr lang="en-US"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jpg"/>
          <p:cNvPicPr>
            <a:picLocks noGrp="1" noChangeAspect="1"/>
          </p:cNvPicPr>
          <p:nvPr>
            <p:ph idx="1"/>
          </p:nvPr>
        </p:nvPicPr>
        <p:blipFill>
          <a:blip r:embed="rId2"/>
          <a:stretch>
            <a:fillRect/>
          </a:stretch>
        </p:blipFill>
        <p:spPr>
          <a:xfrm>
            <a:off x="0" y="0"/>
            <a:ext cx="9153566" cy="6858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0" y="0"/>
            <a:ext cx="9144000" cy="685083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0" y="1"/>
            <a:ext cx="9144000" cy="6858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1" y="0"/>
            <a:ext cx="9153565" cy="68580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jpg"/>
          <p:cNvPicPr>
            <a:picLocks noGrp="1" noChangeAspect="1"/>
          </p:cNvPicPr>
          <p:nvPr>
            <p:ph idx="1"/>
          </p:nvPr>
        </p:nvPicPr>
        <p:blipFill>
          <a:blip r:embed="rId2"/>
          <a:stretch>
            <a:fillRect/>
          </a:stretch>
        </p:blipFill>
        <p:spPr>
          <a:xfrm>
            <a:off x="0" y="0"/>
            <a:ext cx="9144000" cy="68580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pPr algn="ctr"/>
            <a:r>
              <a:rPr lang="en-US" b="1" dirty="0" smtClean="0">
                <a:latin typeface="Monotype Corsiva" pitchFamily="66" charset="0"/>
              </a:rPr>
              <a:t>THANK YOU</a:t>
            </a:r>
            <a:endParaRPr lang="en-US" b="1" dirty="0">
              <a:latin typeface="Monotype Corsiva"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algn="just">
              <a:lnSpc>
                <a:spcPct val="150000"/>
              </a:lnSpc>
              <a:buNone/>
            </a:pPr>
            <a:r>
              <a:rPr lang="en-US" sz="2000" dirty="0" smtClean="0">
                <a:latin typeface="Bahnschrift" pitchFamily="34" charset="0"/>
              </a:rPr>
              <a:t>From the point of view of Public investment companies may be of two kinds:</a:t>
            </a:r>
          </a:p>
          <a:p>
            <a:pPr algn="just">
              <a:lnSpc>
                <a:spcPct val="150000"/>
              </a:lnSpc>
              <a:buNone/>
            </a:pPr>
            <a:r>
              <a:rPr lang="en-US" sz="2000" dirty="0" smtClean="0">
                <a:solidFill>
                  <a:srgbClr val="C00000"/>
                </a:solidFill>
                <a:latin typeface="Bahnschrift" pitchFamily="34" charset="0"/>
              </a:rPr>
              <a:t>(1) Private Companies </a:t>
            </a:r>
            <a:r>
              <a:rPr lang="en-US" sz="2000" dirty="0" smtClean="0">
                <a:latin typeface="Bahnschrift" pitchFamily="34" charset="0"/>
              </a:rPr>
              <a:t>:</a:t>
            </a:r>
          </a:p>
          <a:p>
            <a:pPr algn="just">
              <a:lnSpc>
                <a:spcPct val="150000"/>
              </a:lnSpc>
              <a:buNone/>
            </a:pPr>
            <a:r>
              <a:rPr lang="en-US" sz="2000" dirty="0" smtClean="0">
                <a:latin typeface="Bahnschrift" pitchFamily="34" charset="0"/>
              </a:rPr>
              <a:t>A private company means a company which by its articles (a) restricts the right to transfer its shares, if any (b) limits the number of its members to fifty excluding past or present employees of the company who are also members of the company. (c) Prohibits any invitation to the public to subscribe for any shares in our debentures of the company.</a:t>
            </a:r>
          </a:p>
          <a:p>
            <a:pPr algn="just">
              <a:lnSpc>
                <a:spcPct val="150000"/>
              </a:lnSpc>
              <a:buNone/>
            </a:pPr>
            <a:endParaRPr lang="en-US" sz="2000" dirty="0" smtClean="0">
              <a:latin typeface="Bahnschrift" pitchFamily="34" charset="0"/>
            </a:endParaRPr>
          </a:p>
          <a:p>
            <a:pPr algn="just">
              <a:lnSpc>
                <a:spcPct val="150000"/>
              </a:lnSpc>
              <a:buNone/>
            </a:pPr>
            <a:r>
              <a:rPr lang="en-US" sz="2000" dirty="0" smtClean="0">
                <a:solidFill>
                  <a:srgbClr val="C00000"/>
                </a:solidFill>
                <a:latin typeface="Bahnschrift" pitchFamily="34" charset="0"/>
              </a:rPr>
              <a:t>(2) Public Companies :</a:t>
            </a:r>
          </a:p>
          <a:p>
            <a:pPr algn="just">
              <a:lnSpc>
                <a:spcPct val="150000"/>
              </a:lnSpc>
              <a:buNone/>
            </a:pPr>
            <a:r>
              <a:rPr lang="en-US" sz="2000" dirty="0" smtClean="0">
                <a:latin typeface="Bahnschrift" pitchFamily="34" charset="0"/>
              </a:rPr>
              <a:t>Public companies are those companies which are not private companies. All the three ABOVE  restrictions are not imposed on such companies.</a:t>
            </a:r>
          </a:p>
          <a:p>
            <a:pPr>
              <a:lnSpc>
                <a:spcPct val="150000"/>
              </a:lnSpc>
            </a:pPr>
            <a:endParaRPr lang="en-US" sz="2000" dirty="0">
              <a:latin typeface="Bahnschrift"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668963"/>
          </a:xfrm>
        </p:spPr>
        <p:txBody>
          <a:bodyPr>
            <a:noAutofit/>
          </a:bodyPr>
          <a:lstStyle/>
          <a:p>
            <a:pPr>
              <a:buNone/>
            </a:pPr>
            <a:r>
              <a:rPr lang="en-US" sz="2400" dirty="0" smtClean="0">
                <a:latin typeface="Algerian" pitchFamily="82" charset="0"/>
              </a:rPr>
              <a:t>SHARE CAPITAL ISSUE AND FORFEITURE OF SHARES </a:t>
            </a:r>
          </a:p>
          <a:p>
            <a:pPr>
              <a:buNone/>
            </a:pPr>
            <a:endParaRPr lang="en-US" sz="2000" dirty="0" smtClean="0">
              <a:latin typeface="Algerian" pitchFamily="82" charset="0"/>
            </a:endParaRPr>
          </a:p>
          <a:p>
            <a:pPr algn="just">
              <a:buNone/>
            </a:pPr>
            <a:r>
              <a:rPr lang="en-US" sz="1800" b="1" dirty="0" smtClean="0"/>
              <a:t>1. </a:t>
            </a:r>
            <a:r>
              <a:rPr lang="en-US" sz="1800" b="1" dirty="0" smtClean="0">
                <a:solidFill>
                  <a:srgbClr val="C00000"/>
                </a:solidFill>
              </a:rPr>
              <a:t>AUTHORISED CAPITAL </a:t>
            </a:r>
            <a:r>
              <a:rPr lang="en-US" sz="1800" dirty="0" smtClean="0"/>
              <a:t>is also referred to, at times, as registered capital. This is the total of the share capital which a limited company is allowed (authorized) to issue to its shareholders. It presents the upper boundary for the actually issued share capital (hence also 'nominal capital').</a:t>
            </a:r>
          </a:p>
          <a:p>
            <a:pPr algn="just">
              <a:buNone/>
            </a:pPr>
            <a:r>
              <a:rPr lang="en-US" sz="2000" dirty="0" smtClean="0"/>
              <a:t>2</a:t>
            </a:r>
            <a:r>
              <a:rPr lang="en-US" sz="2000" dirty="0" smtClean="0">
                <a:solidFill>
                  <a:srgbClr val="C00000"/>
                </a:solidFill>
              </a:rPr>
              <a:t>. </a:t>
            </a:r>
            <a:r>
              <a:rPr lang="en-US" sz="2000" b="1" dirty="0" smtClean="0">
                <a:solidFill>
                  <a:srgbClr val="C00000"/>
                </a:solidFill>
              </a:rPr>
              <a:t>Issued Share Capital </a:t>
            </a:r>
            <a:r>
              <a:rPr lang="en-US" sz="1800" dirty="0" smtClean="0"/>
              <a:t>is the total of the share capital issued to shareholders. This may be less than the authorized capital.</a:t>
            </a:r>
          </a:p>
          <a:p>
            <a:pPr algn="just">
              <a:buNone/>
            </a:pPr>
            <a:r>
              <a:rPr lang="en-US" sz="2000" dirty="0" smtClean="0"/>
              <a:t>3. </a:t>
            </a:r>
            <a:r>
              <a:rPr lang="en-US" sz="2000" b="1" dirty="0" smtClean="0">
                <a:solidFill>
                  <a:srgbClr val="C00000"/>
                </a:solidFill>
              </a:rPr>
              <a:t>Subscribed Capital </a:t>
            </a:r>
            <a:r>
              <a:rPr lang="en-US" sz="1800" dirty="0" smtClean="0"/>
              <a:t>is the portion of the issued capital, which has been subscribed by all the investors including the public. This may be less than the issued share capital as there may be capital for which no applications have been received yet ('unsubscribed capital').</a:t>
            </a:r>
          </a:p>
          <a:p>
            <a:pPr algn="just">
              <a:buNone/>
            </a:pPr>
            <a:r>
              <a:rPr lang="en-US" sz="2000" dirty="0" smtClean="0"/>
              <a:t>4. </a:t>
            </a:r>
            <a:r>
              <a:rPr lang="en-US" sz="2000" b="1" dirty="0" smtClean="0">
                <a:solidFill>
                  <a:srgbClr val="C00000"/>
                </a:solidFill>
              </a:rPr>
              <a:t>Called up Share Capital </a:t>
            </a:r>
            <a:r>
              <a:rPr lang="en-US" sz="1800" dirty="0" smtClean="0"/>
              <a:t>is the total amount of issued capital for which the shareholders are required to pay. This may be less than the subscribed capital as the company may ask shareholders to pay by installments.</a:t>
            </a:r>
          </a:p>
          <a:p>
            <a:pPr algn="just">
              <a:buNone/>
            </a:pPr>
            <a:r>
              <a:rPr lang="en-US" sz="2000" dirty="0" smtClean="0"/>
              <a:t>5. </a:t>
            </a:r>
            <a:r>
              <a:rPr lang="en-US" sz="2000" b="1" dirty="0" smtClean="0">
                <a:solidFill>
                  <a:srgbClr val="C00000"/>
                </a:solidFill>
              </a:rPr>
              <a:t>Paid up Share Capital </a:t>
            </a:r>
            <a:r>
              <a:rPr lang="en-US" sz="1800" dirty="0" smtClean="0"/>
              <a:t>is the amount of share capital paid by the shareholders. This may be less than the called up capital .</a:t>
            </a:r>
          </a:p>
          <a:p>
            <a:pPr>
              <a:buNone/>
            </a:pPr>
            <a:r>
              <a:rPr lang="en-US" sz="1800" dirty="0" smtClean="0"/>
              <a:t>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Autofit/>
          </a:bodyPr>
          <a:lstStyle/>
          <a:p>
            <a:pPr fontAlgn="auto">
              <a:spcBef>
                <a:spcPts val="0"/>
              </a:spcBef>
              <a:spcAft>
                <a:spcPts val="0"/>
              </a:spcAft>
              <a:buNone/>
              <a:defRPr/>
            </a:pPr>
            <a:r>
              <a:rPr lang="en-US" sz="1600" dirty="0" smtClean="0">
                <a:solidFill>
                  <a:srgbClr val="C00000"/>
                </a:solidFill>
                <a:latin typeface="Bahnschrift" pitchFamily="34" charset="0"/>
                <a:cs typeface="Arial" pitchFamily="34" charset="0"/>
              </a:rPr>
              <a:t>JOURNAL ENTRIES FOR ISSUE OF SHARES </a:t>
            </a:r>
          </a:p>
          <a:p>
            <a:pPr fontAlgn="auto">
              <a:spcBef>
                <a:spcPts val="0"/>
              </a:spcBef>
              <a:spcAft>
                <a:spcPts val="0"/>
              </a:spcAft>
              <a:buNone/>
              <a:defRPr/>
            </a:pPr>
            <a:endParaRPr lang="en-US" sz="1600" dirty="0" smtClean="0">
              <a:latin typeface="Bahnschrift" pitchFamily="34" charset="0"/>
              <a:cs typeface="Arial" pitchFamily="34" charset="0"/>
            </a:endParaRPr>
          </a:p>
          <a:p>
            <a:pPr fontAlgn="auto">
              <a:spcBef>
                <a:spcPts val="0"/>
              </a:spcBef>
              <a:spcAft>
                <a:spcPts val="0"/>
              </a:spcAft>
              <a:buNone/>
              <a:defRPr/>
            </a:pPr>
            <a:r>
              <a:rPr lang="en-US" sz="1600" dirty="0" smtClean="0">
                <a:latin typeface="Bahnschrift" pitchFamily="34" charset="0"/>
                <a:cs typeface="Arial" pitchFamily="34" charset="0"/>
              </a:rPr>
              <a:t>(1) On receipt of application money</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Bank Account Dr</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      To Share Application A/c</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(Being the application money on....shares..@ </a:t>
            </a:r>
            <a:r>
              <a:rPr lang="en-US" sz="1600" dirty="0" err="1" smtClean="0">
                <a:latin typeface="Bahnschrift" pitchFamily="34" charset="0"/>
                <a:cs typeface="Arial" pitchFamily="34" charset="0"/>
              </a:rPr>
              <a:t>Rs.per</a:t>
            </a:r>
            <a:r>
              <a:rPr lang="en-US" sz="1600" dirty="0" smtClean="0">
                <a:latin typeface="Bahnschrift" pitchFamily="34" charset="0"/>
                <a:cs typeface="Arial" pitchFamily="34" charset="0"/>
              </a:rPr>
              <a:t> share)</a:t>
            </a:r>
          </a:p>
          <a:p>
            <a:pPr fontAlgn="auto">
              <a:lnSpc>
                <a:spcPct val="120000"/>
              </a:lnSpc>
              <a:spcBef>
                <a:spcPts val="0"/>
              </a:spcBef>
              <a:spcAft>
                <a:spcPts val="0"/>
              </a:spcAft>
              <a:buNone/>
              <a:defRPr/>
            </a:pPr>
            <a:endParaRPr lang="en-US" sz="1600" dirty="0" smtClean="0">
              <a:latin typeface="Bahnschrift" pitchFamily="34" charset="0"/>
              <a:cs typeface="Arial" pitchFamily="34" charset="0"/>
            </a:endParaRPr>
          </a:p>
          <a:p>
            <a:pPr fontAlgn="auto">
              <a:lnSpc>
                <a:spcPct val="120000"/>
              </a:lnSpc>
              <a:spcBef>
                <a:spcPts val="0"/>
              </a:spcBef>
              <a:spcAft>
                <a:spcPts val="0"/>
              </a:spcAft>
              <a:buNone/>
              <a:defRPr/>
            </a:pPr>
            <a:r>
              <a:rPr lang="en-US" sz="1600" dirty="0" smtClean="0">
                <a:latin typeface="Bahnschrift" pitchFamily="34" charset="0"/>
                <a:cs typeface="Arial" pitchFamily="34" charset="0"/>
              </a:rPr>
              <a:t>(2) On allotment of shares</a:t>
            </a:r>
          </a:p>
          <a:p>
            <a:pPr>
              <a:lnSpc>
                <a:spcPct val="120000"/>
              </a:lnSpc>
              <a:spcBef>
                <a:spcPts val="0"/>
              </a:spcBef>
              <a:buNone/>
              <a:defRPr/>
            </a:pPr>
            <a:r>
              <a:rPr lang="en-US" sz="1600" dirty="0" smtClean="0">
                <a:latin typeface="Bahnschrift" pitchFamily="34" charset="0"/>
                <a:cs typeface="Arial" pitchFamily="34" charset="0"/>
              </a:rPr>
              <a:t>First of all application money on allotted shares is transferred to shares</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 capital account </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  Share Application Account Dr</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        To Share Capital A/C</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(Being the application money transferred to Share Capital Account)</a:t>
            </a:r>
          </a:p>
          <a:p>
            <a:pPr fontAlgn="auto">
              <a:lnSpc>
                <a:spcPct val="120000"/>
              </a:lnSpc>
              <a:spcBef>
                <a:spcPts val="0"/>
              </a:spcBef>
              <a:spcAft>
                <a:spcPts val="0"/>
              </a:spcAft>
              <a:buNone/>
              <a:defRPr/>
            </a:pPr>
            <a:endParaRPr lang="en-US" sz="1600" dirty="0" smtClean="0">
              <a:latin typeface="Bahnschrift" pitchFamily="34" charset="0"/>
              <a:cs typeface="Arial" pitchFamily="34" charset="0"/>
            </a:endParaRPr>
          </a:p>
          <a:p>
            <a:pPr fontAlgn="auto">
              <a:lnSpc>
                <a:spcPct val="120000"/>
              </a:lnSpc>
              <a:spcBef>
                <a:spcPts val="0"/>
              </a:spcBef>
              <a:spcAft>
                <a:spcPts val="0"/>
              </a:spcAft>
              <a:buNone/>
              <a:defRPr/>
            </a:pPr>
            <a:r>
              <a:rPr lang="en-US" sz="1600" dirty="0" smtClean="0">
                <a:latin typeface="Bahnschrift" pitchFamily="34" charset="0"/>
                <a:cs typeface="Arial" pitchFamily="34" charset="0"/>
              </a:rPr>
              <a:t>(b) Those applicants who could not be allotted any share, their application money</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 will be returned.</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Share Application Account Dr</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       To Bank Account</a:t>
            </a:r>
          </a:p>
          <a:p>
            <a:pPr fontAlgn="auto">
              <a:lnSpc>
                <a:spcPct val="120000"/>
              </a:lnSpc>
              <a:spcBef>
                <a:spcPts val="0"/>
              </a:spcBef>
              <a:spcAft>
                <a:spcPts val="0"/>
              </a:spcAft>
              <a:buNone/>
              <a:defRPr/>
            </a:pPr>
            <a:r>
              <a:rPr lang="en-US" sz="1600" dirty="0" smtClean="0">
                <a:latin typeface="Bahnschrift" pitchFamily="34" charset="0"/>
                <a:cs typeface="Arial" pitchFamily="34" charset="0"/>
              </a:rPr>
              <a:t>(Being the application money of shares returned)</a:t>
            </a:r>
          </a:p>
          <a:p>
            <a:pPr fontAlgn="auto">
              <a:spcBef>
                <a:spcPts val="0"/>
              </a:spcBef>
              <a:spcAft>
                <a:spcPts val="0"/>
              </a:spcAft>
              <a:defRPr/>
            </a:pPr>
            <a:endParaRPr lang="en-US" sz="1600" dirty="0" smtClean="0">
              <a:latin typeface="Bahnschrift" pitchFamily="34" charset="0"/>
              <a:cs typeface="Arial" pitchFamily="34" charset="0"/>
            </a:endParaRPr>
          </a:p>
          <a:p>
            <a:pPr fontAlgn="auto">
              <a:spcBef>
                <a:spcPts val="0"/>
              </a:spcBef>
              <a:spcAft>
                <a:spcPts val="0"/>
              </a:spcAft>
              <a:defRPr/>
            </a:pPr>
            <a:endParaRPr lang="en-US" sz="1600" dirty="0" smtClean="0">
              <a:latin typeface="Bahnschrift" pitchFamily="34" charset="0"/>
            </a:endParaRPr>
          </a:p>
          <a:p>
            <a:endParaRPr lang="en-US" sz="1600" dirty="0">
              <a:latin typeface="Bahnschrift"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a548dbb039f9500252d6d41c4ad9b310</Template>
  <TotalTime>344</TotalTime>
  <Words>4360</Words>
  <Application>Microsoft Office PowerPoint</Application>
  <PresentationFormat>On-screen Show (4:3)</PresentationFormat>
  <Paragraphs>492</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Flow</vt:lpstr>
      <vt:lpstr>       Corporate accounting           K. manjula vani</vt:lpstr>
      <vt:lpstr>UNIT-1 ACCOUNTING FOR SHARE CAPITAL</vt:lpstr>
      <vt:lpstr>MEANING OF COMPANY  </vt:lpstr>
      <vt:lpstr>FEATURES OF A COMPANY  </vt:lpstr>
      <vt:lpstr>Slide 5</vt:lpstr>
      <vt:lpstr> KINDS  OF COMPANIES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UNIT-II: issue and redemption of debentures</vt:lpstr>
      <vt:lpstr>Definition  of debenture</vt:lpstr>
      <vt:lpstr>Nature of debenture</vt:lpstr>
      <vt:lpstr>Types of debentures</vt:lpstr>
      <vt:lpstr>Redemption of Debenture</vt:lpstr>
      <vt:lpstr>Sources of redemption of debenture</vt:lpstr>
      <vt:lpstr>Unit-III: Valuation of Goodwill</vt:lpstr>
      <vt:lpstr>Meaning of Goodwill</vt:lpstr>
      <vt:lpstr>Factors Affecting Valuation of Goodwill</vt:lpstr>
      <vt:lpstr>   Methods of Valuation of Goodwill</vt:lpstr>
      <vt:lpstr>1. Simple Average Profit Method</vt:lpstr>
      <vt:lpstr>2. Super Profits Method</vt:lpstr>
      <vt:lpstr>3. Weighted Average Profit method</vt:lpstr>
      <vt:lpstr>4. Capitalization of Profit Method</vt:lpstr>
      <vt:lpstr>UNIT – IV:Valuation of shares</vt:lpstr>
      <vt:lpstr>Valuation of shares</vt:lpstr>
      <vt:lpstr>Factors affecting valuation of shares</vt:lpstr>
      <vt:lpstr>Methods for valuation</vt:lpstr>
      <vt:lpstr>Net assets basis method</vt:lpstr>
      <vt:lpstr>Slide 46</vt:lpstr>
      <vt:lpstr>Yield method</vt:lpstr>
      <vt:lpstr>Dual or fair value method</vt:lpstr>
      <vt:lpstr>UNIT-V: COMPANY FINAL ACCOUNTS</vt:lpstr>
      <vt:lpstr>COMPANIES ACT 2013</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UNIT-1</dc:title>
  <dc:creator>SDHR LAP 17</dc:creator>
  <cp:lastModifiedBy>SDHR LAP 19</cp:lastModifiedBy>
  <cp:revision>44</cp:revision>
  <dcterms:created xsi:type="dcterms:W3CDTF">2006-08-16T00:00:00Z</dcterms:created>
  <dcterms:modified xsi:type="dcterms:W3CDTF">2022-12-26T11:29:47Z</dcterms:modified>
</cp:coreProperties>
</file>